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5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Lst>
  <p:sldSz cx="12192000" cy="6858000"/>
  <p:notesSz cx="7023100" cy="93091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70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43343" cy="467072"/>
          </a:xfrm>
          <a:prstGeom prst="rect">
            <a:avLst/>
          </a:prstGeom>
          <a:noFill/>
          <a:ln>
            <a:noFill/>
          </a:ln>
        </p:spPr>
        <p:txBody>
          <a:bodyPr spcFirstLastPara="1" wrap="square" lIns="93300" tIns="46650" rIns="93300" bIns="4665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8132" y="0"/>
            <a:ext cx="3043343" cy="467072"/>
          </a:xfrm>
          <a:prstGeom prst="rect">
            <a:avLst/>
          </a:prstGeom>
          <a:noFill/>
          <a:ln>
            <a:noFill/>
          </a:ln>
        </p:spPr>
        <p:txBody>
          <a:bodyPr spcFirstLastPara="1" wrap="square" lIns="93300" tIns="46650" rIns="93300" bIns="4665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2310" y="4480004"/>
            <a:ext cx="5618480" cy="3665458"/>
          </a:xfrm>
          <a:prstGeom prst="rect">
            <a:avLst/>
          </a:prstGeom>
          <a:noFill/>
          <a:ln>
            <a:noFill/>
          </a:ln>
        </p:spPr>
        <p:txBody>
          <a:bodyPr spcFirstLastPara="1" wrap="square" lIns="93300" tIns="46650" rIns="93300" bIns="4665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42030"/>
            <a:ext cx="3043343" cy="467071"/>
          </a:xfrm>
          <a:prstGeom prst="rect">
            <a:avLst/>
          </a:prstGeom>
          <a:noFill/>
          <a:ln>
            <a:noFill/>
          </a:ln>
        </p:spPr>
        <p:txBody>
          <a:bodyPr spcFirstLastPara="1" wrap="square" lIns="93300" tIns="46650" rIns="93300" bIns="4665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8132" y="8842030"/>
            <a:ext cx="3043343" cy="467071"/>
          </a:xfrm>
          <a:prstGeom prst="rect">
            <a:avLst/>
          </a:prstGeom>
          <a:noFill/>
          <a:ln>
            <a:noFill/>
          </a:ln>
        </p:spPr>
        <p:txBody>
          <a:bodyPr spcFirstLastPara="1" wrap="square" lIns="93300" tIns="46650" rIns="93300" bIns="4665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702310" y="4480004"/>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Good morning everyone.   Welcome to our training on Accessible Communication.  </a:t>
            </a:r>
            <a:endParaRPr/>
          </a:p>
          <a:p>
            <a:pPr marL="0" lvl="0" indent="0" algn="l" rtl="0">
              <a:spcBef>
                <a:spcPts val="0"/>
              </a:spcBef>
              <a:spcAft>
                <a:spcPts val="0"/>
              </a:spcAft>
              <a:buNone/>
            </a:pPr>
            <a:endParaRPr/>
          </a:p>
          <a:p>
            <a:pPr marL="0" lvl="0" indent="0" algn="l" rtl="0">
              <a:spcBef>
                <a:spcPts val="0"/>
              </a:spcBef>
              <a:spcAft>
                <a:spcPts val="0"/>
              </a:spcAft>
              <a:buNone/>
            </a:pPr>
            <a:r>
              <a:rPr lang="en-US"/>
              <a:t>It’s pretty easy to think about “accessibility” in buildings.  We are all familiar with parking and ramps and accessible bathrooms.  Most of us don’t worry about these things when it comes to our work spaces – because that is “someone else’s “ responsibility.  They are things that are just there in our environment and we don’t notice them unless they are missing and we need them.  </a:t>
            </a:r>
            <a:endParaRPr/>
          </a:p>
          <a:p>
            <a:pPr marL="0" lvl="0" indent="0" algn="l" rtl="0">
              <a:spcBef>
                <a:spcPts val="0"/>
              </a:spcBef>
              <a:spcAft>
                <a:spcPts val="0"/>
              </a:spcAft>
              <a:buNone/>
            </a:pPr>
            <a:endParaRPr/>
          </a:p>
          <a:p>
            <a:pPr marL="0" lvl="0" indent="0" algn="l" rtl="0">
              <a:spcBef>
                <a:spcPts val="0"/>
              </a:spcBef>
              <a:spcAft>
                <a:spcPts val="0"/>
              </a:spcAft>
              <a:buNone/>
            </a:pPr>
            <a:r>
              <a:rPr lang="en-US"/>
              <a:t>However, accessible communication is a little harder subject to nail down and maybe something that you haven’t really thought about as you go through your day. Today we are going to discuss what an accessible document is and how you can make sure your electronic communication is available to everyone.</a:t>
            </a:r>
            <a:endParaRPr/>
          </a:p>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978132" y="8842030"/>
            <a:ext cx="3043343" cy="467071"/>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9: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9:notes"/>
          <p:cNvSpPr txBox="1">
            <a:spLocks noGrp="1"/>
          </p:cNvSpPr>
          <p:nvPr>
            <p:ph type="body" idx="1"/>
          </p:nvPr>
        </p:nvSpPr>
        <p:spPr>
          <a:xfrm>
            <a:off x="702310" y="4480004"/>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So, what is “accessible” communication? “Accessible” communication is an exchange of information that is able to be obtained, understood, and used by everyone – regardless of their background and limitations (or disability).</a:t>
            </a:r>
            <a:endParaRPr/>
          </a:p>
          <a:p>
            <a:pPr marL="0" lvl="0" indent="0" algn="l" rtl="0">
              <a:spcBef>
                <a:spcPts val="0"/>
              </a:spcBef>
              <a:spcAft>
                <a:spcPts val="0"/>
              </a:spcAft>
              <a:buNone/>
            </a:pPr>
            <a:endParaRPr/>
          </a:p>
          <a:p>
            <a:pPr marL="0" lvl="0" indent="0" algn="l" rtl="0">
              <a:spcBef>
                <a:spcPts val="0"/>
              </a:spcBef>
              <a:spcAft>
                <a:spcPts val="0"/>
              </a:spcAft>
              <a:buNone/>
            </a:pPr>
            <a:r>
              <a:rPr lang="en-US"/>
              <a:t>Most of us may think  that we are good at this, because we always make sure to communicate with people in a way that they can understand and we can understand back. And when we are talking about verbal face-to-face communication, we are generally really good at that.  If I am communicating with someone who is deaf, I might use an interpreter, or a relay service, or maybe even just send an email or text message.  If I am communicating with someone with an intellectual impairment, I will make sure that I use language that they can understand.</a:t>
            </a:r>
            <a:endParaRPr/>
          </a:p>
          <a:p>
            <a:pPr marL="0" lvl="0" indent="0" algn="l" rtl="0">
              <a:spcBef>
                <a:spcPts val="0"/>
              </a:spcBef>
              <a:spcAft>
                <a:spcPts val="0"/>
              </a:spcAft>
              <a:buNone/>
            </a:pPr>
            <a:endParaRPr/>
          </a:p>
          <a:p>
            <a:pPr marL="0" lvl="0" indent="0" algn="l" rtl="0">
              <a:spcBef>
                <a:spcPts val="0"/>
              </a:spcBef>
              <a:spcAft>
                <a:spcPts val="0"/>
              </a:spcAft>
              <a:buNone/>
            </a:pPr>
            <a:r>
              <a:rPr lang="en-US"/>
              <a:t>When we are talking about electronic communication, the concept of accessibility is maybe a little harder – and one reason is that you don’t always know who your audience is. </a:t>
            </a:r>
            <a:endParaRPr/>
          </a:p>
          <a:p>
            <a:pPr marL="0" lvl="0" indent="0" algn="l" rtl="0">
              <a:spcBef>
                <a:spcPts val="0"/>
              </a:spcBef>
              <a:spcAft>
                <a:spcPts val="0"/>
              </a:spcAft>
              <a:buNone/>
            </a:pPr>
            <a:endParaRPr/>
          </a:p>
          <a:p>
            <a:pPr marL="0" lvl="0" indent="0" algn="l" rtl="0">
              <a:spcBef>
                <a:spcPts val="0"/>
              </a:spcBef>
              <a:spcAft>
                <a:spcPts val="0"/>
              </a:spcAft>
              <a:buNone/>
            </a:pPr>
            <a:r>
              <a:rPr lang="en-US"/>
              <a:t>Let me give you an example.  If you are a vocational rehabilitation counselor with the Office of Vocational Rehabilitation, one of the jobs you do, probably on a daily basis, is make case progress notes.  Some people type these notes and some people write them by hand.  And really, who is the main recipient of this communication?  Well, the main recipient is you – the whole reason you make those notes is to document what is happening in the case so you can review it and remind yourself later.  And then, your supervisor may review this case and need to read the progress notes.  And if you want to spend a lot of money on the case, or provide a service that requires an exception, the director of program services may need to review the notes as well.  And you are thinking – well, it’s fine – my supervisor and executive leadership read my notes all the time and it isn’t a problem. Now think ten years down the road – your consumer’s case has been closed a long time and you have retired.  The case file has been scanned and archived, but it is available, along with all your notes, in the archive file. The consumer comes back to OVR for more help and her case is assigned to the person who replaced you.  Do you know now who the new counselor is?  Of course not, it’s likely they are still in middle school. What if that person has a visual impairment that prevents them from being able to read your progress notes? Is there information in your progress notes that is not available anywhere else?  How will that person be able to access the notes?  Should they have to ask someone to sort through and read the notes to them? Because that is what happens now. When a counselor with a visual impairment takes on an existing caseload with handwritten notes, there is no other option.</a:t>
            </a:r>
            <a:endParaRPr/>
          </a:p>
          <a:p>
            <a:pPr marL="0" lvl="0" indent="0" algn="l" rtl="0">
              <a:spcBef>
                <a:spcPts val="0"/>
              </a:spcBef>
              <a:spcAft>
                <a:spcPts val="0"/>
              </a:spcAft>
              <a:buNone/>
            </a:pPr>
            <a:endParaRPr/>
          </a:p>
          <a:p>
            <a:pPr marL="0" lvl="0" indent="0" algn="l" rtl="0">
              <a:spcBef>
                <a:spcPts val="0"/>
              </a:spcBef>
              <a:spcAft>
                <a:spcPts val="0"/>
              </a:spcAft>
              <a:buNone/>
            </a:pPr>
            <a:r>
              <a:rPr lang="en-US"/>
              <a:t>The problem is, even when we know who our current audience is, we all generate documents that may need to be read by someone else in the future. And as soon as those documents are scanned into an archive file that may have to be accessed by another person, they become “electronic” communication and they are required (by law) to be accessible.</a:t>
            </a:r>
            <a:endParaRPr/>
          </a:p>
        </p:txBody>
      </p:sp>
      <p:sp>
        <p:nvSpPr>
          <p:cNvPr id="148" name="Google Shape;148;p9:notes"/>
          <p:cNvSpPr txBox="1">
            <a:spLocks noGrp="1"/>
          </p:cNvSpPr>
          <p:nvPr>
            <p:ph type="sldNum" idx="12"/>
          </p:nvPr>
        </p:nvSpPr>
        <p:spPr>
          <a:xfrm>
            <a:off x="3978132" y="8842030"/>
            <a:ext cx="3043343" cy="467071"/>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0:notes"/>
          <p:cNvSpPr txBox="1">
            <a:spLocks noGrp="1"/>
          </p:cNvSpPr>
          <p:nvPr>
            <p:ph type="body" idx="1"/>
          </p:nvPr>
        </p:nvSpPr>
        <p:spPr>
          <a:xfrm>
            <a:off x="702310" y="4480004"/>
            <a:ext cx="5618480" cy="3665458"/>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54" name="Google Shape;154;p10: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11:notes"/>
          <p:cNvSpPr txBox="1">
            <a:spLocks noGrp="1"/>
          </p:cNvSpPr>
          <p:nvPr>
            <p:ph type="body" idx="1"/>
          </p:nvPr>
        </p:nvSpPr>
        <p:spPr>
          <a:xfrm>
            <a:off x="702310" y="4480004"/>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How is this relevant to me? The thing about accessible communication is that it starts at the individual communicator level.  It’s not like a ramp – you or I may not have the “power” to get a ramp put in where a step exists.  But we both have the power to generate our own accessible documents.  </a:t>
            </a:r>
            <a:endParaRPr/>
          </a:p>
          <a:p>
            <a:pPr marL="0" lvl="0" indent="0" algn="l" rtl="0">
              <a:spcBef>
                <a:spcPts val="0"/>
              </a:spcBef>
              <a:spcAft>
                <a:spcPts val="0"/>
              </a:spcAft>
              <a:buNone/>
            </a:pPr>
            <a:endParaRPr/>
          </a:p>
          <a:p>
            <a:pPr marL="0" lvl="0" indent="0" algn="l" rtl="0">
              <a:spcBef>
                <a:spcPts val="0"/>
              </a:spcBef>
              <a:spcAft>
                <a:spcPts val="0"/>
              </a:spcAft>
              <a:buNone/>
            </a:pPr>
            <a:r>
              <a:rPr lang="en-US"/>
              <a:t>When I was talking to someone from an “area development district,” they told me that they didn’t have to make their documents accessible, because the state itself releases electronic communication all the time that is not accessible. And, unfortunately, it is true that the state releases inaccessible materials – from websites to internal emails about the weather.  After a short demonstration, he agreed, though, that the information he wanted to share was not usable by a person with a visual impairment.  I think he just didn’t realize how the document “appeared”  (so to speak) to someone who couldn’t see it. Once he understood, however, he made an effort and changed what he was doing to improve accessibility. And the fact of the matter is, he, individually, without the help of the state or changes made at a high level, was able to affect the accessibility of the material he was presenting.</a:t>
            </a:r>
            <a:endParaRPr/>
          </a:p>
          <a:p>
            <a:pPr marL="0" lvl="0" indent="0" algn="l" rtl="0">
              <a:spcBef>
                <a:spcPts val="0"/>
              </a:spcBef>
              <a:spcAft>
                <a:spcPts val="0"/>
              </a:spcAft>
              <a:buNone/>
            </a:pPr>
            <a:endParaRPr/>
          </a:p>
          <a:p>
            <a:pPr marL="0" lvl="0" indent="0" algn="l" rtl="0">
              <a:spcBef>
                <a:spcPts val="0"/>
              </a:spcBef>
              <a:spcAft>
                <a:spcPts val="0"/>
              </a:spcAft>
              <a:buNone/>
            </a:pPr>
            <a:r>
              <a:rPr lang="en-US"/>
              <a:t>Another excuse I have heard is, “That was not intended for everyone.  I thought it only went out to Cabinet staff.”  Well, even if it did only go out to cabinet staff, the requirement for accessibility is still there. If it is important enough to send out to the whole cabinet, then it is important enough to make it accessible to everyone, including those who may have difficulty with an inaccessible document.  The law applies to both public facing documents and internal documents.</a:t>
            </a:r>
            <a:endParaRPr/>
          </a:p>
        </p:txBody>
      </p:sp>
      <p:sp>
        <p:nvSpPr>
          <p:cNvPr id="161" name="Google Shape;161;p11:notes"/>
          <p:cNvSpPr txBox="1">
            <a:spLocks noGrp="1"/>
          </p:cNvSpPr>
          <p:nvPr>
            <p:ph type="sldNum" idx="12"/>
          </p:nvPr>
        </p:nvSpPr>
        <p:spPr>
          <a:xfrm>
            <a:off x="3978132" y="8842030"/>
            <a:ext cx="3043343" cy="467071"/>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2: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12:notes"/>
          <p:cNvSpPr txBox="1">
            <a:spLocks noGrp="1"/>
          </p:cNvSpPr>
          <p:nvPr>
            <p:ph type="body" idx="1"/>
          </p:nvPr>
        </p:nvSpPr>
        <p:spPr>
          <a:xfrm>
            <a:off x="702310" y="4480004"/>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I received a call from the cabinet just Monday, asking me if I had contacted JAWS to see if they could recommend how to use JAWS with our new “Cornerstone” applications. The issue with the Cornerstone software is that it is not designed in a way that is compatible with JAWS. JAWS is not perfect by far, and I haven’t figured out all the weird anomalies that happen when using JAWS, but I know that if the structure of the document is not correct, there is no chance for JAWS to work.</a:t>
            </a:r>
            <a:endParaRPr/>
          </a:p>
        </p:txBody>
      </p:sp>
      <p:sp>
        <p:nvSpPr>
          <p:cNvPr id="168" name="Google Shape;168;p12:notes"/>
          <p:cNvSpPr txBox="1">
            <a:spLocks noGrp="1"/>
          </p:cNvSpPr>
          <p:nvPr>
            <p:ph type="sldNum" idx="12"/>
          </p:nvPr>
        </p:nvSpPr>
        <p:spPr>
          <a:xfrm>
            <a:off x="3978132" y="8842030"/>
            <a:ext cx="3043343" cy="467071"/>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3: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13:notes"/>
          <p:cNvSpPr txBox="1">
            <a:spLocks noGrp="1"/>
          </p:cNvSpPr>
          <p:nvPr>
            <p:ph type="body" idx="1"/>
          </p:nvPr>
        </p:nvSpPr>
        <p:spPr>
          <a:xfrm>
            <a:off x="702310" y="4480004"/>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We have talked about the basic concepts of accessible communication, but what do I have to do to make my communication perceivable, operable, understandable, and robust?  We are going to talk about a few “dos” and “don’ts” to help you get started on your way to accessible communication.</a:t>
            </a:r>
            <a:endParaRPr/>
          </a:p>
        </p:txBody>
      </p:sp>
      <p:sp>
        <p:nvSpPr>
          <p:cNvPr id="175" name="Google Shape;175;p13:notes"/>
          <p:cNvSpPr txBox="1">
            <a:spLocks noGrp="1"/>
          </p:cNvSpPr>
          <p:nvPr>
            <p:ph type="sldNum" idx="12"/>
          </p:nvPr>
        </p:nvSpPr>
        <p:spPr>
          <a:xfrm>
            <a:off x="3978132" y="8842030"/>
            <a:ext cx="3043343" cy="467071"/>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4: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14:notes"/>
          <p:cNvSpPr txBox="1">
            <a:spLocks noGrp="1"/>
          </p:cNvSpPr>
          <p:nvPr>
            <p:ph type="body" idx="1"/>
          </p:nvPr>
        </p:nvSpPr>
        <p:spPr>
          <a:xfrm>
            <a:off x="702310" y="4480004"/>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Accessibility lives in the Visible and Invisible. </a:t>
            </a:r>
            <a:endParaRPr/>
          </a:p>
          <a:p>
            <a:pPr marL="0" lvl="0" indent="0" algn="l" rtl="0">
              <a:spcBef>
                <a:spcPts val="0"/>
              </a:spcBef>
              <a:spcAft>
                <a:spcPts val="0"/>
              </a:spcAft>
              <a:buNone/>
            </a:pPr>
            <a:endParaRPr/>
          </a:p>
          <a:p>
            <a:pPr marL="0" lvl="0" indent="0" algn="l" rtl="0">
              <a:spcBef>
                <a:spcPts val="0"/>
              </a:spcBef>
              <a:spcAft>
                <a:spcPts val="0"/>
              </a:spcAft>
              <a:buNone/>
            </a:pPr>
            <a:r>
              <a:rPr lang="en-US"/>
              <a:t>Visible accessibility refers to those visible, front end elements of a page; such as color, font size, layout, language, and functionality.</a:t>
            </a:r>
            <a:endParaRPr/>
          </a:p>
          <a:p>
            <a:pPr marL="0" lvl="0" indent="0" algn="l" rtl="0">
              <a:spcBef>
                <a:spcPts val="0"/>
              </a:spcBef>
              <a:spcAft>
                <a:spcPts val="0"/>
              </a:spcAft>
              <a:buNone/>
            </a:pPr>
            <a:endParaRPr/>
          </a:p>
          <a:p>
            <a:pPr marL="0" lvl="0" indent="0" algn="l" rtl="0">
              <a:spcBef>
                <a:spcPts val="0"/>
              </a:spcBef>
              <a:spcAft>
                <a:spcPts val="0"/>
              </a:spcAft>
              <a:buNone/>
            </a:pPr>
            <a:r>
              <a:rPr lang="en-US"/>
              <a:t>Invisible accessibility refers to the underlying code that is used for both the look and feel (CSS) and the content (HTML). It is this code that assistive technologies such as screen readers access.</a:t>
            </a:r>
            <a:endParaRPr/>
          </a:p>
          <a:p>
            <a:pPr marL="0" lvl="0" indent="0" algn="l" rtl="0">
              <a:spcBef>
                <a:spcPts val="0"/>
              </a:spcBef>
              <a:spcAft>
                <a:spcPts val="0"/>
              </a:spcAft>
              <a:buNone/>
            </a:pPr>
            <a:endParaRPr/>
          </a:p>
          <a:p>
            <a:pPr marL="0" lvl="0" indent="0" algn="l" rtl="0">
              <a:spcBef>
                <a:spcPts val="0"/>
              </a:spcBef>
              <a:spcAft>
                <a:spcPts val="0"/>
              </a:spcAft>
              <a:buNone/>
            </a:pPr>
            <a:r>
              <a:rPr lang="en-US"/>
              <a:t>It is important to note that there are many different ways to code a page and have it look exactly the same.</a:t>
            </a:r>
            <a:endParaRPr/>
          </a:p>
        </p:txBody>
      </p:sp>
      <p:sp>
        <p:nvSpPr>
          <p:cNvPr id="182" name="Google Shape;182;p14:notes"/>
          <p:cNvSpPr txBox="1">
            <a:spLocks noGrp="1"/>
          </p:cNvSpPr>
          <p:nvPr>
            <p:ph type="sldNum" idx="12"/>
          </p:nvPr>
        </p:nvSpPr>
        <p:spPr>
          <a:xfrm>
            <a:off x="3978132" y="8842030"/>
            <a:ext cx="3043343" cy="467071"/>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6367ddb711_1_0: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90" name="Google Shape;190;g6367ddb711_1_0: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6367ddb711_1_5: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96" name="Google Shape;196;g6367ddb711_1_5: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26: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26:notes"/>
          <p:cNvSpPr txBox="1">
            <a:spLocks noGrp="1"/>
          </p:cNvSpPr>
          <p:nvPr>
            <p:ph type="body" idx="1"/>
          </p:nvPr>
        </p:nvSpPr>
        <p:spPr>
          <a:xfrm>
            <a:off x="702310" y="4480004"/>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We are looking for ALL of our communication to be as accessible as possible. What if you are just printing out a flyer to hand out to people as they walk in a door. Maybe the flyer advertises an event that is going to happen at a point in the future – and you have information available electronically for people who use screen readers.</a:t>
            </a:r>
            <a:endParaRPr/>
          </a:p>
          <a:p>
            <a:pPr marL="0" lvl="0" indent="0" algn="l" rtl="0">
              <a:spcBef>
                <a:spcPts val="0"/>
              </a:spcBef>
              <a:spcAft>
                <a:spcPts val="0"/>
              </a:spcAft>
              <a:buNone/>
            </a:pPr>
            <a:endParaRPr/>
          </a:p>
          <a:p>
            <a:pPr marL="0" lvl="0" indent="0" algn="l" rtl="0">
              <a:spcBef>
                <a:spcPts val="0"/>
              </a:spcBef>
              <a:spcAft>
                <a:spcPts val="0"/>
              </a:spcAft>
              <a:buNone/>
            </a:pPr>
            <a:r>
              <a:rPr lang="en-US"/>
              <a:t>But – a person needing to use a screen reader is handed the same flyer as everyone else. And they take a picture of it with their phone to have the phone tell them what is on the flyer. This process is know as OCR – or optical character recognition. Due to the font used, the phone may not actually be able to read the text on the piece of paper – and so it is important to consider font when designing even paper documents so that they can be as accessible as possible.</a:t>
            </a:r>
            <a:endParaRPr/>
          </a:p>
          <a:p>
            <a:pPr marL="0" lvl="0" indent="0" algn="l" rtl="0">
              <a:spcBef>
                <a:spcPts val="0"/>
              </a:spcBef>
              <a:spcAft>
                <a:spcPts val="0"/>
              </a:spcAft>
              <a:buNone/>
            </a:pPr>
            <a:endParaRPr/>
          </a:p>
          <a:p>
            <a:pPr marL="0" lvl="0" indent="0" algn="l" rtl="0">
              <a:spcBef>
                <a:spcPts val="0"/>
              </a:spcBef>
              <a:spcAft>
                <a:spcPts val="0"/>
              </a:spcAft>
              <a:buNone/>
            </a:pPr>
            <a:r>
              <a:rPr lang="en-US"/>
              <a:t>The same thing can happen with a document when small font sizes are used. The OCR process misses the small print. Also a note – small print needs higher contrast than large print…</a:t>
            </a:r>
            <a:endParaRPr/>
          </a:p>
        </p:txBody>
      </p:sp>
      <p:sp>
        <p:nvSpPr>
          <p:cNvPr id="203" name="Google Shape;203;p26:notes"/>
          <p:cNvSpPr txBox="1">
            <a:spLocks noGrp="1"/>
          </p:cNvSpPr>
          <p:nvPr>
            <p:ph type="sldNum" idx="12"/>
          </p:nvPr>
        </p:nvSpPr>
        <p:spPr>
          <a:xfrm>
            <a:off x="3978132" y="8842030"/>
            <a:ext cx="3043343" cy="467071"/>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6367ddb711_1_15: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211" name="Google Shape;211;g6367ddb711_1_15: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702310" y="4480004"/>
            <a:ext cx="5618480" cy="3665458"/>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93" name="Google Shape;93;p2: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36: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36:notes"/>
          <p:cNvSpPr txBox="1">
            <a:spLocks noGrp="1"/>
          </p:cNvSpPr>
          <p:nvPr>
            <p:ph type="body" idx="1"/>
          </p:nvPr>
        </p:nvSpPr>
        <p:spPr>
          <a:xfrm>
            <a:off x="702310" y="4480004"/>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218" name="Google Shape;218;p36:notes"/>
          <p:cNvSpPr txBox="1">
            <a:spLocks noGrp="1"/>
          </p:cNvSpPr>
          <p:nvPr>
            <p:ph type="sldNum" idx="12"/>
          </p:nvPr>
        </p:nvSpPr>
        <p:spPr>
          <a:xfrm>
            <a:off x="3978132" y="8842030"/>
            <a:ext cx="3043343" cy="467071"/>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60258fb2db_0_20: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60258fb2db_0_20: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226" name="Google Shape;226;g60258fb2db_0_20: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6367ddb711_1_10: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233" name="Google Shape;233;g6367ddb711_1_10: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602ee1cdfb_0_6: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602ee1cdfb_0_6: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240" name="Google Shape;240;g602ee1cdfb_0_6: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6367ddb711_1_20: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247" name="Google Shape;247;g6367ddb711_1_20: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6367ddb711_1_25: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253" name="Google Shape;253;g6367ddb711_1_25: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6367ddb711_1_31: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260" name="Google Shape;260;g6367ddb711_1_3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7: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27:notes"/>
          <p:cNvSpPr txBox="1">
            <a:spLocks noGrp="1"/>
          </p:cNvSpPr>
          <p:nvPr>
            <p:ph type="body" idx="1"/>
          </p:nvPr>
        </p:nvSpPr>
        <p:spPr>
          <a:xfrm>
            <a:off x="702310" y="4480004"/>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One frustrating error that people make is adding text to a picture and then saving that document as a picture.  Everything then becomes a picture and there is no text associated with it.</a:t>
            </a:r>
            <a:endParaRPr/>
          </a:p>
          <a:p>
            <a:pPr marL="0" lvl="0" indent="0" algn="l" rtl="0">
              <a:spcBef>
                <a:spcPts val="0"/>
              </a:spcBef>
              <a:spcAft>
                <a:spcPts val="0"/>
              </a:spcAft>
              <a:buNone/>
            </a:pPr>
            <a:endParaRPr/>
          </a:p>
          <a:p>
            <a:pPr marL="0" lvl="0" indent="0" algn="l" rtl="0">
              <a:spcBef>
                <a:spcPts val="0"/>
              </a:spcBef>
              <a:spcAft>
                <a:spcPts val="0"/>
              </a:spcAft>
              <a:buNone/>
            </a:pPr>
            <a:r>
              <a:rPr lang="en-US"/>
              <a:t>To the sighted person, this looks like text on a picture, but a screen reader doesn’t differentiate between the text on the picture and the picture itself.</a:t>
            </a:r>
            <a:endParaRPr/>
          </a:p>
          <a:p>
            <a:pPr marL="0" lvl="0" indent="0" algn="l" rtl="0">
              <a:spcBef>
                <a:spcPts val="0"/>
              </a:spcBef>
              <a:spcAft>
                <a:spcPts val="0"/>
              </a:spcAft>
              <a:buNone/>
            </a:pPr>
            <a:endParaRPr/>
          </a:p>
          <a:p>
            <a:pPr marL="0" lvl="0" indent="0" algn="l" rtl="0">
              <a:spcBef>
                <a:spcPts val="0"/>
              </a:spcBef>
              <a:spcAft>
                <a:spcPts val="0"/>
              </a:spcAft>
              <a:buNone/>
            </a:pPr>
            <a:r>
              <a:rPr lang="en-US"/>
              <a:t>The solution to this problem is to use alt – text.  But, not everyone who has a disability has access to alt-text.  So, even when using alt-text, you have to make sure that there is enough contrast, the font style and size are appropriate, and the background is not so busy as to make reading the text difficult.</a:t>
            </a:r>
            <a:endParaRPr/>
          </a:p>
          <a:p>
            <a:pPr marL="0" lvl="0" indent="0" algn="l" rtl="0">
              <a:spcBef>
                <a:spcPts val="0"/>
              </a:spcBef>
              <a:spcAft>
                <a:spcPts val="0"/>
              </a:spcAft>
              <a:buNone/>
            </a:pPr>
            <a:endParaRPr/>
          </a:p>
          <a:p>
            <a:pPr marL="0" lvl="0" indent="0" algn="l" rtl="0">
              <a:spcBef>
                <a:spcPts val="0"/>
              </a:spcBef>
              <a:spcAft>
                <a:spcPts val="0"/>
              </a:spcAft>
              <a:buNone/>
            </a:pPr>
            <a:r>
              <a:rPr lang="en-US"/>
              <a:t>Another issue here – the font size of the picture text cannot be adjusted – it’s a picture not text. That means that I can’t simply change the font size to be able to read it.  But, there is another additional problem. When I enlarge the picture to try to read the text – it becomes distorted. </a:t>
            </a:r>
            <a:endParaRPr/>
          </a:p>
        </p:txBody>
      </p:sp>
      <p:sp>
        <p:nvSpPr>
          <p:cNvPr id="267" name="Google Shape;267;p27:notes"/>
          <p:cNvSpPr txBox="1">
            <a:spLocks noGrp="1"/>
          </p:cNvSpPr>
          <p:nvPr>
            <p:ph type="sldNum" idx="12"/>
          </p:nvPr>
        </p:nvSpPr>
        <p:spPr>
          <a:xfrm>
            <a:off x="3978132" y="8842030"/>
            <a:ext cx="3043343" cy="467071"/>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8: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28:notes"/>
          <p:cNvSpPr txBox="1">
            <a:spLocks noGrp="1"/>
          </p:cNvSpPr>
          <p:nvPr>
            <p:ph type="body" idx="1"/>
          </p:nvPr>
        </p:nvSpPr>
        <p:spPr>
          <a:xfrm>
            <a:off x="702310" y="4480004"/>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This is an enlargement of picture text – had this been true “text” I could have enlarged it with no issues and it would still be something that I could read. Since it is a picture of text, when I enlarge it – it is very difficult to read!</a:t>
            </a:r>
            <a:endParaRPr/>
          </a:p>
        </p:txBody>
      </p:sp>
      <p:sp>
        <p:nvSpPr>
          <p:cNvPr id="275" name="Google Shape;275;p28:notes"/>
          <p:cNvSpPr txBox="1">
            <a:spLocks noGrp="1"/>
          </p:cNvSpPr>
          <p:nvPr>
            <p:ph type="sldNum" idx="12"/>
          </p:nvPr>
        </p:nvSpPr>
        <p:spPr>
          <a:xfrm>
            <a:off x="3978132" y="8842030"/>
            <a:ext cx="3043343" cy="467071"/>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9: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29:notes"/>
          <p:cNvSpPr txBox="1">
            <a:spLocks noGrp="1"/>
          </p:cNvSpPr>
          <p:nvPr>
            <p:ph type="body" idx="1"/>
          </p:nvPr>
        </p:nvSpPr>
        <p:spPr>
          <a:xfrm>
            <a:off x="702310" y="4480004"/>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When I enlarge this word – even just using a “zoom” feature – the word retains its readability.</a:t>
            </a:r>
            <a:endParaRPr/>
          </a:p>
        </p:txBody>
      </p:sp>
      <p:sp>
        <p:nvSpPr>
          <p:cNvPr id="281" name="Google Shape;281;p29:notes"/>
          <p:cNvSpPr txBox="1">
            <a:spLocks noGrp="1"/>
          </p:cNvSpPr>
          <p:nvPr>
            <p:ph type="sldNum" idx="12"/>
          </p:nvPr>
        </p:nvSpPr>
        <p:spPr>
          <a:xfrm>
            <a:off x="3978132" y="8842030"/>
            <a:ext cx="3043343" cy="467071"/>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txBox="1">
            <a:spLocks noGrp="1"/>
          </p:cNvSpPr>
          <p:nvPr>
            <p:ph type="body" idx="1"/>
          </p:nvPr>
        </p:nvSpPr>
        <p:spPr>
          <a:xfrm>
            <a:off x="702310" y="4480004"/>
            <a:ext cx="5618480" cy="3665458"/>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00" name="Google Shape;100;p3: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6367ddb711_1_36: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286" name="Google Shape;286;g6367ddb711_1_36: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40:notes"/>
          <p:cNvSpPr txBox="1">
            <a:spLocks noGrp="1"/>
          </p:cNvSpPr>
          <p:nvPr>
            <p:ph type="body" idx="1"/>
          </p:nvPr>
        </p:nvSpPr>
        <p:spPr>
          <a:xfrm>
            <a:off x="702310" y="4480004"/>
            <a:ext cx="5618480" cy="3665458"/>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292" name="Google Shape;292;p40: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602ee1cdfb_0_0: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602ee1cdfb_0_0: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300" name="Google Shape;300;g602ee1cdfb_0_0: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6367ddb711_1_41: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308" name="Google Shape;308;g6367ddb711_1_4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6367ddb711_1_47: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314" name="Google Shape;314;g6367ddb711_1_47: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6367ddb711_1_65: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g6367ddb711_1_65:notes"/>
          <p:cNvSpPr txBox="1">
            <a:spLocks noGrp="1"/>
          </p:cNvSpPr>
          <p:nvPr>
            <p:ph type="body" idx="1"/>
          </p:nvPr>
        </p:nvSpPr>
        <p:spPr>
          <a:xfrm>
            <a:off x="702310" y="4480004"/>
            <a:ext cx="5618400" cy="3665400"/>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When you look at the color contrast analyzer, you see that the “pass” and “fail” criteria are different for regular text and for large text. In general, 18 point text, or 14 point bold text, is considered “large text”. Anything smaller than this should meet the criteria for regular text.</a:t>
            </a:r>
            <a:endParaRPr/>
          </a:p>
        </p:txBody>
      </p:sp>
      <p:sp>
        <p:nvSpPr>
          <p:cNvPr id="321" name="Google Shape;321;g6367ddb711_1_65:notes"/>
          <p:cNvSpPr txBox="1">
            <a:spLocks noGrp="1"/>
          </p:cNvSpPr>
          <p:nvPr>
            <p:ph type="sldNum" idx="12"/>
          </p:nvPr>
        </p:nvSpPr>
        <p:spPr>
          <a:xfrm>
            <a:off x="3978132" y="8842030"/>
            <a:ext cx="3043200" cy="467100"/>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6367ddb711_1_7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g6367ddb711_1_71:notes"/>
          <p:cNvSpPr txBox="1">
            <a:spLocks noGrp="1"/>
          </p:cNvSpPr>
          <p:nvPr>
            <p:ph type="body" idx="1"/>
          </p:nvPr>
        </p:nvSpPr>
        <p:spPr>
          <a:xfrm>
            <a:off x="702310" y="4480004"/>
            <a:ext cx="5618400" cy="3665400"/>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328" name="Google Shape;328;g6367ddb711_1_71:notes"/>
          <p:cNvSpPr txBox="1">
            <a:spLocks noGrp="1"/>
          </p:cNvSpPr>
          <p:nvPr>
            <p:ph type="sldNum" idx="12"/>
          </p:nvPr>
        </p:nvSpPr>
        <p:spPr>
          <a:xfrm>
            <a:off x="3978132" y="8842030"/>
            <a:ext cx="3043200" cy="467100"/>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6367ddb711_1_83: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g6367ddb711_1_83:notes"/>
          <p:cNvSpPr txBox="1">
            <a:spLocks noGrp="1"/>
          </p:cNvSpPr>
          <p:nvPr>
            <p:ph type="body" idx="1"/>
          </p:nvPr>
        </p:nvSpPr>
        <p:spPr>
          <a:xfrm>
            <a:off x="702310" y="4480004"/>
            <a:ext cx="5618400" cy="3665400"/>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Many times, users of screen readers will be able to access a list of links on a page.  For this reason, it is important that the link should make sense out of context.  That means avoiding such links as “click here” or “read more” because the screen reader user would have no idea what they were “clicking here for” or what they would be “reading more about”.</a:t>
            </a:r>
            <a:endParaRPr/>
          </a:p>
        </p:txBody>
      </p:sp>
      <p:sp>
        <p:nvSpPr>
          <p:cNvPr id="336" name="Google Shape;336;g6367ddb711_1_83:notes"/>
          <p:cNvSpPr txBox="1">
            <a:spLocks noGrp="1"/>
          </p:cNvSpPr>
          <p:nvPr>
            <p:ph type="sldNum" idx="12"/>
          </p:nvPr>
        </p:nvSpPr>
        <p:spPr>
          <a:xfrm>
            <a:off x="3978132" y="8842030"/>
            <a:ext cx="3043200" cy="467100"/>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6367ddb711_1_89: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g6367ddb711_1_89:notes"/>
          <p:cNvSpPr txBox="1">
            <a:spLocks noGrp="1"/>
          </p:cNvSpPr>
          <p:nvPr>
            <p:ph type="body" idx="1"/>
          </p:nvPr>
        </p:nvSpPr>
        <p:spPr>
          <a:xfrm>
            <a:off x="702310" y="4480004"/>
            <a:ext cx="5618400" cy="3665400"/>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Long links that are made up of many letters and numbers that don’t make any logical sense should also be avoided.  </a:t>
            </a:r>
            <a:endParaRPr/>
          </a:p>
          <a:p>
            <a:pPr marL="0" lvl="0" indent="0" algn="l" rtl="0">
              <a:spcBef>
                <a:spcPts val="0"/>
              </a:spcBef>
              <a:spcAft>
                <a:spcPts val="0"/>
              </a:spcAft>
              <a:buNone/>
            </a:pPr>
            <a:endParaRPr/>
          </a:p>
          <a:p>
            <a:pPr marL="0" lvl="0" indent="0" algn="l" rtl="0">
              <a:spcBef>
                <a:spcPts val="0"/>
              </a:spcBef>
              <a:spcAft>
                <a:spcPts val="0"/>
              </a:spcAft>
              <a:buNone/>
            </a:pPr>
            <a:r>
              <a:rPr lang="en-US"/>
              <a:t>You may think –wait a minute – the whole point of what I am trying to do is to tell someone how to get to my page – how can I do this other than by spelling out the exact link?</a:t>
            </a:r>
            <a:endParaRPr/>
          </a:p>
          <a:p>
            <a:pPr marL="0" lvl="0" indent="0" algn="l" rtl="0">
              <a:spcBef>
                <a:spcPts val="0"/>
              </a:spcBef>
              <a:spcAft>
                <a:spcPts val="0"/>
              </a:spcAft>
              <a:buNone/>
            </a:pPr>
            <a:endParaRPr/>
          </a:p>
          <a:p>
            <a:pPr marL="0" lvl="0" indent="0" algn="l" rtl="0">
              <a:spcBef>
                <a:spcPts val="0"/>
              </a:spcBef>
              <a:spcAft>
                <a:spcPts val="0"/>
              </a:spcAft>
              <a:buNone/>
            </a:pPr>
            <a:r>
              <a:rPr lang="en-US"/>
              <a:t>The link on this page leads to a form to request a portable ramp.</a:t>
            </a:r>
            <a:endParaRPr/>
          </a:p>
        </p:txBody>
      </p:sp>
      <p:sp>
        <p:nvSpPr>
          <p:cNvPr id="343" name="Google Shape;343;g6367ddb711_1_89:notes"/>
          <p:cNvSpPr txBox="1">
            <a:spLocks noGrp="1"/>
          </p:cNvSpPr>
          <p:nvPr>
            <p:ph type="sldNum" idx="12"/>
          </p:nvPr>
        </p:nvSpPr>
        <p:spPr>
          <a:xfrm>
            <a:off x="3978132" y="8842030"/>
            <a:ext cx="3043200" cy="467100"/>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6367ddb711_1_95: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g6367ddb711_1_95:notes"/>
          <p:cNvSpPr txBox="1">
            <a:spLocks noGrp="1"/>
          </p:cNvSpPr>
          <p:nvPr>
            <p:ph type="body" idx="1"/>
          </p:nvPr>
        </p:nvSpPr>
        <p:spPr>
          <a:xfrm>
            <a:off x="702310" y="4480004"/>
            <a:ext cx="5618400" cy="3665400"/>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If the link is in an electronic document, often times you can substitute real words on the display and the background information will take a person who clicks on the link to the proper page.</a:t>
            </a:r>
            <a:endParaRPr/>
          </a:p>
          <a:p>
            <a:pPr marL="0" lvl="0" indent="0" algn="l" rtl="0">
              <a:spcBef>
                <a:spcPts val="0"/>
              </a:spcBef>
              <a:spcAft>
                <a:spcPts val="0"/>
              </a:spcAft>
              <a:buNone/>
            </a:pPr>
            <a:endParaRPr/>
          </a:p>
          <a:p>
            <a:pPr marL="0" lvl="0" indent="0" algn="l" rtl="0">
              <a:spcBef>
                <a:spcPts val="0"/>
              </a:spcBef>
              <a:spcAft>
                <a:spcPts val="0"/>
              </a:spcAft>
              <a:buNone/>
            </a:pPr>
            <a:r>
              <a:rPr lang="en-US"/>
              <a:t>This link allows the user to see that clicking on it will allow them to request a  portable ramp.</a:t>
            </a:r>
            <a:endParaRPr/>
          </a:p>
        </p:txBody>
      </p:sp>
      <p:sp>
        <p:nvSpPr>
          <p:cNvPr id="350" name="Google Shape;350;g6367ddb711_1_95:notes"/>
          <p:cNvSpPr txBox="1">
            <a:spLocks noGrp="1"/>
          </p:cNvSpPr>
          <p:nvPr>
            <p:ph type="sldNum" idx="12"/>
          </p:nvPr>
        </p:nvSpPr>
        <p:spPr>
          <a:xfrm>
            <a:off x="3978132" y="8842030"/>
            <a:ext cx="3043200" cy="467100"/>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4:notes"/>
          <p:cNvSpPr txBox="1">
            <a:spLocks noGrp="1"/>
          </p:cNvSpPr>
          <p:nvPr>
            <p:ph type="body" idx="1"/>
          </p:nvPr>
        </p:nvSpPr>
        <p:spPr>
          <a:xfrm>
            <a:off x="702310" y="4480004"/>
            <a:ext cx="5618480" cy="3665458"/>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06" name="Google Shape;106;p4: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6367ddb711_1_10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g6367ddb711_1_101:notes"/>
          <p:cNvSpPr txBox="1">
            <a:spLocks noGrp="1"/>
          </p:cNvSpPr>
          <p:nvPr>
            <p:ph type="body" idx="1"/>
          </p:nvPr>
        </p:nvSpPr>
        <p:spPr>
          <a:xfrm>
            <a:off x="702310" y="4480004"/>
            <a:ext cx="5618400" cy="3665400"/>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It may be important to provide both methods – an understandable link like “request a portable ramp” and also the link spelled out.</a:t>
            </a:r>
            <a:endParaRPr/>
          </a:p>
          <a:p>
            <a:pPr marL="0" lvl="0" indent="0" algn="l" rtl="0">
              <a:spcBef>
                <a:spcPts val="0"/>
              </a:spcBef>
              <a:spcAft>
                <a:spcPts val="0"/>
              </a:spcAft>
              <a:buNone/>
            </a:pPr>
            <a:endParaRPr/>
          </a:p>
          <a:p>
            <a:pPr marL="0" lvl="0" indent="0" algn="l" rtl="0">
              <a:spcBef>
                <a:spcPts val="0"/>
              </a:spcBef>
              <a:spcAft>
                <a:spcPts val="0"/>
              </a:spcAft>
              <a:buNone/>
            </a:pPr>
            <a:r>
              <a:rPr lang="en-US"/>
              <a:t>In this case, it would be more accessible to use a “shortened” URL to link to the page.  If someone is trying to remember or copy and paste the link – the shortened URL as shown in the second example is easier to use.</a:t>
            </a:r>
            <a:endParaRPr/>
          </a:p>
          <a:p>
            <a:pPr marL="0" lvl="0" indent="0" algn="l" rtl="0">
              <a:spcBef>
                <a:spcPts val="0"/>
              </a:spcBef>
              <a:spcAft>
                <a:spcPts val="0"/>
              </a:spcAft>
              <a:buNone/>
            </a:pPr>
            <a:endParaRPr/>
          </a:p>
          <a:p>
            <a:pPr marL="0" lvl="0" indent="0" algn="l" rtl="0">
              <a:spcBef>
                <a:spcPts val="0"/>
              </a:spcBef>
              <a:spcAft>
                <a:spcPts val="0"/>
              </a:spcAft>
              <a:buNone/>
            </a:pPr>
            <a:r>
              <a:rPr lang="en-US"/>
              <a:t>Read the first long URL and second shortened URL</a:t>
            </a:r>
            <a:endParaRPr/>
          </a:p>
        </p:txBody>
      </p:sp>
      <p:sp>
        <p:nvSpPr>
          <p:cNvPr id="357" name="Google Shape;357;g6367ddb711_1_101:notes"/>
          <p:cNvSpPr txBox="1">
            <a:spLocks noGrp="1"/>
          </p:cNvSpPr>
          <p:nvPr>
            <p:ph type="sldNum" idx="12"/>
          </p:nvPr>
        </p:nvSpPr>
        <p:spPr>
          <a:xfrm>
            <a:off x="3978132" y="8842030"/>
            <a:ext cx="3043200" cy="467100"/>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6367ddb711_1_107: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g6367ddb711_1_107:notes"/>
          <p:cNvSpPr txBox="1">
            <a:spLocks noGrp="1"/>
          </p:cNvSpPr>
          <p:nvPr>
            <p:ph type="body" idx="1"/>
          </p:nvPr>
        </p:nvSpPr>
        <p:spPr>
          <a:xfrm>
            <a:off x="702310" y="4480004"/>
            <a:ext cx="5618400" cy="3665400"/>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364" name="Google Shape;364;g6367ddb711_1_107:notes"/>
          <p:cNvSpPr txBox="1">
            <a:spLocks noGrp="1"/>
          </p:cNvSpPr>
          <p:nvPr>
            <p:ph type="sldNum" idx="12"/>
          </p:nvPr>
        </p:nvSpPr>
        <p:spPr>
          <a:xfrm>
            <a:off x="3978132" y="8842030"/>
            <a:ext cx="3043200" cy="467100"/>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42: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371" name="Google Shape;371;p42: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636cea924e_0_4: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636cea924e_0_4: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379" name="Google Shape;379;g636cea924e_0_4: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6367ddb711_1_129: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6" name="Google Shape;386;g6367ddb711_1_129:notes"/>
          <p:cNvSpPr txBox="1">
            <a:spLocks noGrp="1"/>
          </p:cNvSpPr>
          <p:nvPr>
            <p:ph type="body" idx="1"/>
          </p:nvPr>
        </p:nvSpPr>
        <p:spPr>
          <a:xfrm>
            <a:off x="702310" y="4480004"/>
            <a:ext cx="5618400" cy="3665400"/>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387" name="Google Shape;387;g6367ddb711_1_129:notes"/>
          <p:cNvSpPr txBox="1">
            <a:spLocks noGrp="1"/>
          </p:cNvSpPr>
          <p:nvPr>
            <p:ph type="sldNum" idx="12"/>
          </p:nvPr>
        </p:nvSpPr>
        <p:spPr>
          <a:xfrm>
            <a:off x="3978132" y="8842030"/>
            <a:ext cx="3043200" cy="467100"/>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6367ddb711_1_115: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g6367ddb711_1_115:notes"/>
          <p:cNvSpPr txBox="1">
            <a:spLocks noGrp="1"/>
          </p:cNvSpPr>
          <p:nvPr>
            <p:ph type="body" idx="1"/>
          </p:nvPr>
        </p:nvSpPr>
        <p:spPr>
          <a:xfrm>
            <a:off x="702310" y="4480004"/>
            <a:ext cx="5618400" cy="3665400"/>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394" name="Google Shape;394;g6367ddb711_1_115:notes"/>
          <p:cNvSpPr txBox="1">
            <a:spLocks noGrp="1"/>
          </p:cNvSpPr>
          <p:nvPr>
            <p:ph type="sldNum" idx="12"/>
          </p:nvPr>
        </p:nvSpPr>
        <p:spPr>
          <a:xfrm>
            <a:off x="3978132" y="8842030"/>
            <a:ext cx="3043200" cy="467100"/>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6367ddb711_1_122: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g6367ddb711_1_122:notes"/>
          <p:cNvSpPr txBox="1">
            <a:spLocks noGrp="1"/>
          </p:cNvSpPr>
          <p:nvPr>
            <p:ph type="body" idx="1"/>
          </p:nvPr>
        </p:nvSpPr>
        <p:spPr>
          <a:xfrm>
            <a:off x="702310" y="4480004"/>
            <a:ext cx="5618400" cy="3665400"/>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401" name="Google Shape;401;g6367ddb711_1_122:notes"/>
          <p:cNvSpPr txBox="1">
            <a:spLocks noGrp="1"/>
          </p:cNvSpPr>
          <p:nvPr>
            <p:ph type="sldNum" idx="12"/>
          </p:nvPr>
        </p:nvSpPr>
        <p:spPr>
          <a:xfrm>
            <a:off x="3978132" y="8842030"/>
            <a:ext cx="3043200" cy="467100"/>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60258fb2db_1_1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60258fb2db_1_11: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408" name="Google Shape;408;g60258fb2db_1_11: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52: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p52:notes"/>
          <p:cNvSpPr txBox="1">
            <a:spLocks noGrp="1"/>
          </p:cNvSpPr>
          <p:nvPr>
            <p:ph type="body" idx="1"/>
          </p:nvPr>
        </p:nvSpPr>
        <p:spPr>
          <a:xfrm>
            <a:off x="702310" y="4480004"/>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Microsoft actually, with all of its software, provides an “accessibility checker” that can catch some common mistakes, like images or graphics without alternative text, links that are not in plain language or long documents that have no structure.</a:t>
            </a:r>
            <a:endParaRPr/>
          </a:p>
          <a:p>
            <a:pPr marL="0" lvl="0" indent="0" algn="l" rtl="0">
              <a:spcBef>
                <a:spcPts val="0"/>
              </a:spcBef>
              <a:spcAft>
                <a:spcPts val="0"/>
              </a:spcAft>
              <a:buNone/>
            </a:pPr>
            <a:endParaRPr/>
          </a:p>
          <a:p>
            <a:pPr marL="0" lvl="0" indent="0" algn="l" rtl="0">
              <a:spcBef>
                <a:spcPts val="0"/>
              </a:spcBef>
              <a:spcAft>
                <a:spcPts val="0"/>
              </a:spcAft>
              <a:buNone/>
            </a:pPr>
            <a:r>
              <a:rPr lang="en-US"/>
              <a:t>This is an easy way to start looking at basic accessibility.</a:t>
            </a:r>
            <a:endParaRPr/>
          </a:p>
        </p:txBody>
      </p:sp>
      <p:sp>
        <p:nvSpPr>
          <p:cNvPr id="415" name="Google Shape;415;p52:notes"/>
          <p:cNvSpPr txBox="1">
            <a:spLocks noGrp="1"/>
          </p:cNvSpPr>
          <p:nvPr>
            <p:ph type="sldNum" idx="12"/>
          </p:nvPr>
        </p:nvSpPr>
        <p:spPr>
          <a:xfrm>
            <a:off x="3978132" y="8842030"/>
            <a:ext cx="3043343" cy="467071"/>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53: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p53:notes"/>
          <p:cNvSpPr txBox="1">
            <a:spLocks noGrp="1"/>
          </p:cNvSpPr>
          <p:nvPr>
            <p:ph type="body" idx="1"/>
          </p:nvPr>
        </p:nvSpPr>
        <p:spPr>
          <a:xfrm>
            <a:off x="702310" y="4480004"/>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Which brings us to the “No Mouse Challenge.” Can you use the document effectively without ever touching a mouse? Can you access all features? Use all the controls? Get to all data entry fields and enter the data? Identify where you are in the document?</a:t>
            </a:r>
            <a:endParaRPr/>
          </a:p>
          <a:p>
            <a:pPr marL="0" lvl="0" indent="0" algn="l" rtl="0">
              <a:spcBef>
                <a:spcPts val="0"/>
              </a:spcBef>
              <a:spcAft>
                <a:spcPts val="0"/>
              </a:spcAft>
              <a:buNone/>
            </a:pPr>
            <a:endParaRPr/>
          </a:p>
          <a:p>
            <a:pPr marL="0" lvl="0" indent="0" algn="l" rtl="0">
              <a:spcBef>
                <a:spcPts val="0"/>
              </a:spcBef>
              <a:spcAft>
                <a:spcPts val="0"/>
              </a:spcAft>
              <a:buNone/>
            </a:pPr>
            <a:r>
              <a:rPr lang="en-US"/>
              <a:t>One of the hardest things to do is follow the mouse focus when you are using the keyboard to control the mouse.  Especially when there are graphics on the page which may hide the focus.  If you are using a screen reader, you may be able to navigate between fields, headings, and hyperlinks using that software – and it is not so important to see where the mouse focus is. But if you are someone who simply uses the keyboard to access the computer, you would not have the same access to the document.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22" name="Google Shape;422;p53:notes"/>
          <p:cNvSpPr txBox="1">
            <a:spLocks noGrp="1"/>
          </p:cNvSpPr>
          <p:nvPr>
            <p:ph type="sldNum" idx="12"/>
          </p:nvPr>
        </p:nvSpPr>
        <p:spPr>
          <a:xfrm>
            <a:off x="3978132" y="8842030"/>
            <a:ext cx="3043343" cy="467071"/>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5:notes"/>
          <p:cNvSpPr txBox="1">
            <a:spLocks noGrp="1"/>
          </p:cNvSpPr>
          <p:nvPr>
            <p:ph type="body" idx="1"/>
          </p:nvPr>
        </p:nvSpPr>
        <p:spPr>
          <a:xfrm>
            <a:off x="702310" y="4480004"/>
            <a:ext cx="5618480" cy="3665458"/>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13" name="Google Shape;113;p5: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60258fb2db_1_17: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60258fb2db_1_17: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429" name="Google Shape;429;g60258fb2db_1_17: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60: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5" name="Google Shape;435;p60:notes"/>
          <p:cNvSpPr txBox="1">
            <a:spLocks noGrp="1"/>
          </p:cNvSpPr>
          <p:nvPr>
            <p:ph type="body" idx="1"/>
          </p:nvPr>
        </p:nvSpPr>
        <p:spPr>
          <a:xfrm>
            <a:off x="702310" y="4480004"/>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If you are thinking, “it’s not my job.” Well, yes, it is your job. Accessibility is a local issue because it starts with the people who generate the documents.</a:t>
            </a:r>
            <a:endParaRPr/>
          </a:p>
          <a:p>
            <a:pPr marL="0" lvl="0" indent="0" algn="l" rtl="0">
              <a:spcBef>
                <a:spcPts val="0"/>
              </a:spcBef>
              <a:spcAft>
                <a:spcPts val="0"/>
              </a:spcAft>
              <a:buNone/>
            </a:pPr>
            <a:endParaRPr/>
          </a:p>
          <a:p>
            <a:pPr marL="0" lvl="0" indent="0" algn="l" rtl="0">
              <a:spcBef>
                <a:spcPts val="0"/>
              </a:spcBef>
              <a:spcAft>
                <a:spcPts val="0"/>
              </a:spcAft>
              <a:buNone/>
            </a:pPr>
            <a:r>
              <a:rPr lang="en-US"/>
              <a:t>I know that training and support from upper level management is an important part of accessible communication.  And I know that we don’t have control over all the documents we use.  Recently, we hired a counselor in the Florence office with a visual impairment.  Her supervisor has been struggling with accessibility of documents from day one with this employee – accessibility of things not in her control.  The State Employee Handbook, the time sheet, the emails that come in the form of pictures from the cabinet. I believe we are making a difference at the state level by increasing awareness of the need for accessible documents and by actually helping the state to generate and obtain accessible documents.</a:t>
            </a:r>
            <a:endParaRPr/>
          </a:p>
          <a:p>
            <a:pPr marL="0" lvl="0" indent="0" algn="l" rtl="0">
              <a:spcBef>
                <a:spcPts val="0"/>
              </a:spcBef>
              <a:spcAft>
                <a:spcPts val="0"/>
              </a:spcAft>
              <a:buNone/>
            </a:pPr>
            <a:endParaRPr/>
          </a:p>
          <a:p>
            <a:pPr marL="0" lvl="0" indent="0" algn="l" rtl="0">
              <a:spcBef>
                <a:spcPts val="0"/>
              </a:spcBef>
              <a:spcAft>
                <a:spcPts val="0"/>
              </a:spcAft>
              <a:buNone/>
            </a:pPr>
            <a:r>
              <a:rPr lang="en-US"/>
              <a:t>But, you can make a difference right now. You can start by doing the easy stuff in your daily work.</a:t>
            </a:r>
            <a:endParaRPr/>
          </a:p>
        </p:txBody>
      </p:sp>
      <p:sp>
        <p:nvSpPr>
          <p:cNvPr id="436" name="Google Shape;436;p60:notes"/>
          <p:cNvSpPr txBox="1">
            <a:spLocks noGrp="1"/>
          </p:cNvSpPr>
          <p:nvPr>
            <p:ph type="sldNum" idx="12"/>
          </p:nvPr>
        </p:nvSpPr>
        <p:spPr>
          <a:xfrm>
            <a:off x="3978132" y="8842030"/>
            <a:ext cx="3043343" cy="467071"/>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6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 name="Google Shape;442;p61:notes"/>
          <p:cNvSpPr txBox="1">
            <a:spLocks noGrp="1"/>
          </p:cNvSpPr>
          <p:nvPr>
            <p:ph type="body" idx="1"/>
          </p:nvPr>
        </p:nvSpPr>
        <p:spPr>
          <a:xfrm>
            <a:off x="702310" y="4480004"/>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What is the easy stuff?</a:t>
            </a:r>
            <a:endParaRPr/>
          </a:p>
          <a:p>
            <a:pPr marL="0" lvl="0" indent="0" algn="l" rtl="0">
              <a:spcBef>
                <a:spcPts val="0"/>
              </a:spcBef>
              <a:spcAft>
                <a:spcPts val="0"/>
              </a:spcAft>
              <a:buNone/>
            </a:pPr>
            <a:endParaRPr/>
          </a:p>
          <a:p>
            <a:pPr marL="0" lvl="0" indent="0" algn="l" rtl="0">
              <a:spcBef>
                <a:spcPts val="0"/>
              </a:spcBef>
              <a:spcAft>
                <a:spcPts val="0"/>
              </a:spcAft>
              <a:buNone/>
            </a:pPr>
            <a:r>
              <a:rPr lang="en-US"/>
              <a:t>First, just make a decision that your communication will be accessible.</a:t>
            </a:r>
            <a:endParaRPr/>
          </a:p>
          <a:p>
            <a:pPr marL="0" lvl="0" indent="0" algn="l" rtl="0">
              <a:spcBef>
                <a:spcPts val="0"/>
              </a:spcBef>
              <a:spcAft>
                <a:spcPts val="0"/>
              </a:spcAft>
              <a:buNone/>
            </a:pPr>
            <a:endParaRPr/>
          </a:p>
          <a:p>
            <a:pPr marL="0" lvl="0" indent="0" algn="l" rtl="0">
              <a:spcBef>
                <a:spcPts val="0"/>
              </a:spcBef>
              <a:spcAft>
                <a:spcPts val="0"/>
              </a:spcAft>
              <a:buNone/>
            </a:pPr>
            <a:r>
              <a:rPr lang="en-US"/>
              <a:t>Learn the basic premises of accessible communication.  That’s what we just talked about: Perceivable, Operable, Understandable, and Robust.</a:t>
            </a:r>
            <a:endParaRPr/>
          </a:p>
          <a:p>
            <a:pPr marL="0" lvl="0" indent="0" algn="l" rtl="0">
              <a:spcBef>
                <a:spcPts val="0"/>
              </a:spcBef>
              <a:spcAft>
                <a:spcPts val="0"/>
              </a:spcAft>
              <a:buNone/>
            </a:pPr>
            <a:endParaRPr/>
          </a:p>
          <a:p>
            <a:pPr marL="0" lvl="0" indent="0" algn="l" rtl="0">
              <a:spcBef>
                <a:spcPts val="0"/>
              </a:spcBef>
              <a:spcAft>
                <a:spcPts val="0"/>
              </a:spcAft>
              <a:buNone/>
            </a:pPr>
            <a:r>
              <a:rPr lang="en-US"/>
              <a:t>Learn some basic tools you can use to make the documents you currently generate accessible – that’s what our next several webinars in this series will cover.</a:t>
            </a:r>
            <a:endParaRPr/>
          </a:p>
          <a:p>
            <a:pPr marL="0" lvl="0" indent="0" algn="l" rtl="0">
              <a:spcBef>
                <a:spcPts val="0"/>
              </a:spcBef>
              <a:spcAft>
                <a:spcPts val="0"/>
              </a:spcAft>
              <a:buNone/>
            </a:pPr>
            <a:endParaRPr/>
          </a:p>
          <a:p>
            <a:pPr marL="0" lvl="0" indent="0" algn="l" rtl="0">
              <a:spcBef>
                <a:spcPts val="0"/>
              </a:spcBef>
              <a:spcAft>
                <a:spcPts val="0"/>
              </a:spcAft>
              <a:buNone/>
            </a:pPr>
            <a:r>
              <a:rPr lang="en-US"/>
              <a:t>And finally, implement accessibility. Take what you learn today back to your office and use it.  Start now.</a:t>
            </a:r>
            <a:endParaRPr/>
          </a:p>
        </p:txBody>
      </p:sp>
      <p:sp>
        <p:nvSpPr>
          <p:cNvPr id="443" name="Google Shape;443;p61:notes"/>
          <p:cNvSpPr txBox="1">
            <a:spLocks noGrp="1"/>
          </p:cNvSpPr>
          <p:nvPr>
            <p:ph type="sldNum" idx="12"/>
          </p:nvPr>
        </p:nvSpPr>
        <p:spPr>
          <a:xfrm>
            <a:off x="3978132" y="8842030"/>
            <a:ext cx="3043343" cy="467071"/>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62:notes"/>
          <p:cNvSpPr txBox="1">
            <a:spLocks noGrp="1"/>
          </p:cNvSpPr>
          <p:nvPr>
            <p:ph type="body" idx="1"/>
          </p:nvPr>
        </p:nvSpPr>
        <p:spPr>
          <a:xfrm>
            <a:off x="702310" y="4480004"/>
            <a:ext cx="5618480" cy="3665458"/>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449" name="Google Shape;449;p62: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63:notes"/>
          <p:cNvSpPr txBox="1">
            <a:spLocks noGrp="1"/>
          </p:cNvSpPr>
          <p:nvPr>
            <p:ph type="body" idx="1"/>
          </p:nvPr>
        </p:nvSpPr>
        <p:spPr>
          <a:xfrm>
            <a:off x="702310" y="4480004"/>
            <a:ext cx="5618480" cy="3665458"/>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455" name="Google Shape;455;p63: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702310" y="4480004"/>
            <a:ext cx="5618480" cy="3665458"/>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20" name="Google Shape;120;p6: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60258fb2db_0_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60258fb2db_0_1: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28" name="Google Shape;128;g60258fb2db_0_1: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c145219e9cf619_0: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c145219e9cf619_0: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35" name="Google Shape;135;gc145219e9cf619_0: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8:notes"/>
          <p:cNvSpPr txBox="1">
            <a:spLocks noGrp="1"/>
          </p:cNvSpPr>
          <p:nvPr>
            <p:ph type="body" idx="1"/>
          </p:nvPr>
        </p:nvSpPr>
        <p:spPr>
          <a:xfrm>
            <a:off x="702310" y="4480004"/>
            <a:ext cx="5618480" cy="3665458"/>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41" name="Google Shape;141;p8: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katsnet.org/services/ramps/formbuilder/form.php?form_id=8u4903v5789034n85903485j90458n90nb4938w=9-n8943"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katsnet.org/services/ramps/formbuilder/form.php?form_id=8u4903v5789034n85903485j90458n90nb4938w=9-n8943"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www.katsnet.org/"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hyperlink" Target="http://www.katsnet.at4all.com/"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3"/>
          <p:cNvSpPr txBox="1">
            <a:spLocks noGrp="1"/>
          </p:cNvSpPr>
          <p:nvPr>
            <p:ph type="ctrTitle"/>
          </p:nvPr>
        </p:nvSpPr>
        <p:spPr>
          <a:xfrm>
            <a:off x="2209800" y="609601"/>
            <a:ext cx="7772400" cy="2990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6000"/>
              <a:buFont typeface="Calibri"/>
              <a:buNone/>
            </a:pPr>
            <a:r>
              <a:rPr lang="en-US"/>
              <a:t>Creating</a:t>
            </a:r>
            <a:br>
              <a:rPr lang="en-US"/>
            </a:br>
            <a:r>
              <a:rPr lang="en-US"/>
              <a:t>Accessible Documents</a:t>
            </a:r>
            <a:endParaRPr/>
          </a:p>
        </p:txBody>
      </p:sp>
      <p:sp>
        <p:nvSpPr>
          <p:cNvPr id="90" name="Google Shape;90;p13"/>
          <p:cNvSpPr txBox="1">
            <a:spLocks noGrp="1"/>
          </p:cNvSpPr>
          <p:nvPr>
            <p:ph type="subTitle" idx="1"/>
          </p:nvPr>
        </p:nvSpPr>
        <p:spPr>
          <a:xfrm>
            <a:off x="2438400" y="3886200"/>
            <a:ext cx="7620000" cy="2133600"/>
          </a:xfrm>
          <a:prstGeom prst="rect">
            <a:avLst/>
          </a:prstGeom>
          <a:noFill/>
          <a:ln>
            <a:noFill/>
          </a:ln>
        </p:spPr>
        <p:txBody>
          <a:bodyPr spcFirstLastPara="1" wrap="square" lIns="91425" tIns="45700" rIns="91425" bIns="45700" anchor="t" anchorCtr="0">
            <a:noAutofit/>
          </a:bodyPr>
          <a:lstStyle/>
          <a:p>
            <a:pPr marL="0" lvl="0" indent="0" algn="ctr" rtl="0">
              <a:lnSpc>
                <a:spcPct val="80000"/>
              </a:lnSpc>
              <a:spcBef>
                <a:spcPts val="0"/>
              </a:spcBef>
              <a:spcAft>
                <a:spcPts val="0"/>
              </a:spcAft>
              <a:buClr>
                <a:schemeClr val="dk1"/>
              </a:buClr>
              <a:buSzPts val="2400"/>
              <a:buNone/>
            </a:pPr>
            <a:r>
              <a:rPr lang="en-US">
                <a:solidFill>
                  <a:schemeClr val="dk1"/>
                </a:solidFill>
              </a:rPr>
              <a:t>2019</a:t>
            </a:r>
            <a:endParaRPr/>
          </a:p>
          <a:p>
            <a:pPr marL="0" lvl="0" indent="0" algn="ctr" rtl="0">
              <a:lnSpc>
                <a:spcPct val="80000"/>
              </a:lnSpc>
              <a:spcBef>
                <a:spcPts val="1000"/>
              </a:spcBef>
              <a:spcAft>
                <a:spcPts val="0"/>
              </a:spcAft>
              <a:buClr>
                <a:schemeClr val="dk1"/>
              </a:buClr>
              <a:buSzPts val="2400"/>
              <a:buNone/>
            </a:pPr>
            <a:r>
              <a:rPr lang="en-US"/>
              <a:t>Jimmy Brown</a:t>
            </a:r>
            <a:endParaRPr/>
          </a:p>
          <a:p>
            <a:pPr marL="0" lvl="0" indent="0" algn="ctr" rtl="0">
              <a:lnSpc>
                <a:spcPct val="80000"/>
              </a:lnSpc>
              <a:spcBef>
                <a:spcPts val="1000"/>
              </a:spcBef>
              <a:spcAft>
                <a:spcPts val="0"/>
              </a:spcAft>
              <a:buClr>
                <a:schemeClr val="dk1"/>
              </a:buClr>
              <a:buSzPts val="2400"/>
              <a:buNone/>
            </a:pPr>
            <a:r>
              <a:rPr lang="en-US"/>
              <a:t>Kentucky Assistive Technology Services Network</a:t>
            </a:r>
            <a:endParaRPr/>
          </a:p>
          <a:p>
            <a:pPr marL="0" lvl="0" indent="0" algn="ctr" rtl="0">
              <a:lnSpc>
                <a:spcPct val="80000"/>
              </a:lnSpc>
              <a:spcBef>
                <a:spcPts val="1000"/>
              </a:spcBef>
              <a:spcAft>
                <a:spcPts val="0"/>
              </a:spcAft>
              <a:buClr>
                <a:schemeClr val="dk1"/>
              </a:buClr>
              <a:buSzPts val="2400"/>
              <a:buNone/>
            </a:pPr>
            <a:r>
              <a:rPr lang="en-US">
                <a:solidFill>
                  <a:schemeClr val="dk1"/>
                </a:solidFill>
              </a:rPr>
              <a:t>Carol Weber</a:t>
            </a:r>
            <a:endParaRPr/>
          </a:p>
          <a:p>
            <a:pPr marL="0" lvl="0" indent="0" algn="ctr" rtl="0">
              <a:lnSpc>
                <a:spcPct val="80000"/>
              </a:lnSpc>
              <a:spcBef>
                <a:spcPts val="1000"/>
              </a:spcBef>
              <a:spcAft>
                <a:spcPts val="0"/>
              </a:spcAft>
              <a:buClr>
                <a:schemeClr val="dk1"/>
              </a:buClr>
              <a:buSzPts val="2400"/>
              <a:buNone/>
            </a:pPr>
            <a:r>
              <a:rPr lang="en-US">
                <a:solidFill>
                  <a:schemeClr val="dk1"/>
                </a:solidFill>
              </a:rPr>
              <a:t>Office of Vocational Rehabilitation</a:t>
            </a:r>
            <a:endParaRPr/>
          </a:p>
          <a:p>
            <a:pPr marL="0" lvl="0" indent="0" algn="ctr" rtl="0">
              <a:lnSpc>
                <a:spcPct val="80000"/>
              </a:lnSpc>
              <a:spcBef>
                <a:spcPts val="1000"/>
              </a:spcBef>
              <a:spcAft>
                <a:spcPts val="0"/>
              </a:spcAft>
              <a:buClr>
                <a:schemeClr val="dk1"/>
              </a:buClr>
              <a:buSzPts val="2400"/>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What is an “accessible” document?</a:t>
            </a:r>
            <a:endParaRPr/>
          </a:p>
        </p:txBody>
      </p:sp>
      <p:sp>
        <p:nvSpPr>
          <p:cNvPr id="151" name="Google Shape;15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a:t>A document that is able to be obtained, understood, and used by everyone.</a:t>
            </a:r>
            <a:endParaRPr/>
          </a:p>
          <a:p>
            <a:pPr marL="228600" lvl="0" indent="-165100" algn="l" rtl="0">
              <a:lnSpc>
                <a:spcPct val="90000"/>
              </a:lnSpc>
              <a:spcBef>
                <a:spcPts val="0"/>
              </a:spcBef>
              <a:spcAft>
                <a:spcPts val="0"/>
              </a:spcAft>
              <a:buSzPts val="1800"/>
              <a:buChar char="•"/>
            </a:pPr>
            <a:r>
              <a:rPr lang="en-US"/>
              <a:t>Easily converted to other formats while retaining accessibility (Word to PDF)</a:t>
            </a:r>
            <a:endParaRPr/>
          </a:p>
          <a:p>
            <a:pPr marL="228600" lvl="0" indent="-228600" algn="l" rtl="0">
              <a:lnSpc>
                <a:spcPct val="90000"/>
              </a:lnSpc>
              <a:spcBef>
                <a:spcPts val="1000"/>
              </a:spcBef>
              <a:spcAft>
                <a:spcPts val="0"/>
              </a:spcAft>
              <a:buClr>
                <a:schemeClr val="dk1"/>
              </a:buClr>
              <a:buSzPts val="2800"/>
              <a:buChar char="•"/>
            </a:pPr>
            <a:r>
              <a:rPr lang="en-US"/>
              <a:t>Many people think of document accessibility only in terms of making documents accessible to people who use screen readers for access, but there are many more people who benefit from consideration of all aspects of accessible documents.</a:t>
            </a: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Who Needs Accessible Documents?</a:t>
            </a:r>
            <a:endParaRPr/>
          </a:p>
        </p:txBody>
      </p:sp>
      <p:sp>
        <p:nvSpPr>
          <p:cNvPr id="157" name="Google Shape;157;p23"/>
          <p:cNvSpPr txBox="1">
            <a:spLocks noGrp="1"/>
          </p:cNvSpPr>
          <p:nvPr>
            <p:ph type="body" idx="1"/>
          </p:nvPr>
        </p:nvSpPr>
        <p:spPr>
          <a:xfrm>
            <a:off x="838200" y="1825625"/>
            <a:ext cx="10515600" cy="46428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590"/>
              <a:buChar char="•"/>
            </a:pPr>
            <a:r>
              <a:rPr lang="en-US" sz="2590"/>
              <a:t>People who use screen readers</a:t>
            </a:r>
            <a:endParaRPr/>
          </a:p>
          <a:p>
            <a:pPr marL="228600" lvl="0" indent="-228600" algn="l" rtl="0">
              <a:lnSpc>
                <a:spcPct val="90000"/>
              </a:lnSpc>
              <a:spcBef>
                <a:spcPts val="1000"/>
              </a:spcBef>
              <a:spcAft>
                <a:spcPts val="0"/>
              </a:spcAft>
              <a:buClr>
                <a:schemeClr val="dk1"/>
              </a:buClr>
              <a:buSzPts val="2590"/>
              <a:buChar char="•"/>
            </a:pPr>
            <a:r>
              <a:rPr lang="en-US" sz="2590"/>
              <a:t>People who are color blind</a:t>
            </a:r>
            <a:endParaRPr/>
          </a:p>
          <a:p>
            <a:pPr marL="228600" lvl="0" indent="-228600" algn="l" rtl="0">
              <a:lnSpc>
                <a:spcPct val="90000"/>
              </a:lnSpc>
              <a:spcBef>
                <a:spcPts val="1000"/>
              </a:spcBef>
              <a:spcAft>
                <a:spcPts val="0"/>
              </a:spcAft>
              <a:buClr>
                <a:schemeClr val="dk1"/>
              </a:buClr>
              <a:buSzPts val="2590"/>
              <a:buChar char="•"/>
            </a:pPr>
            <a:r>
              <a:rPr lang="en-US" sz="2590"/>
              <a:t>People who have other visual impairments </a:t>
            </a:r>
            <a:endParaRPr/>
          </a:p>
          <a:p>
            <a:pPr marL="228600" lvl="0" indent="-228600" algn="l" rtl="0">
              <a:lnSpc>
                <a:spcPct val="90000"/>
              </a:lnSpc>
              <a:spcBef>
                <a:spcPts val="1000"/>
              </a:spcBef>
              <a:spcAft>
                <a:spcPts val="0"/>
              </a:spcAft>
              <a:buClr>
                <a:schemeClr val="dk1"/>
              </a:buClr>
              <a:buSzPts val="2590"/>
              <a:buChar char="•"/>
            </a:pPr>
            <a:r>
              <a:rPr lang="en-US" sz="2590"/>
              <a:t>People with ADHD</a:t>
            </a:r>
            <a:endParaRPr/>
          </a:p>
          <a:p>
            <a:pPr marL="228600" lvl="0" indent="-228600" algn="l" rtl="0">
              <a:lnSpc>
                <a:spcPct val="90000"/>
              </a:lnSpc>
              <a:spcBef>
                <a:spcPts val="1000"/>
              </a:spcBef>
              <a:spcAft>
                <a:spcPts val="0"/>
              </a:spcAft>
              <a:buClr>
                <a:schemeClr val="dk1"/>
              </a:buClr>
              <a:buSzPts val="2590"/>
              <a:buChar char="•"/>
            </a:pPr>
            <a:r>
              <a:rPr lang="en-US" sz="2590"/>
              <a:t>People with cognitive limitations</a:t>
            </a:r>
            <a:endParaRPr/>
          </a:p>
          <a:p>
            <a:pPr marL="228600" lvl="0" indent="-228600" algn="l" rtl="0">
              <a:lnSpc>
                <a:spcPct val="90000"/>
              </a:lnSpc>
              <a:spcBef>
                <a:spcPts val="1000"/>
              </a:spcBef>
              <a:spcAft>
                <a:spcPts val="0"/>
              </a:spcAft>
              <a:buClr>
                <a:schemeClr val="dk1"/>
              </a:buClr>
              <a:buSzPts val="2590"/>
              <a:buChar char="•"/>
            </a:pPr>
            <a:r>
              <a:rPr lang="en-US" sz="2590"/>
              <a:t>…………. (and so on)</a:t>
            </a:r>
            <a:endParaRPr/>
          </a:p>
          <a:p>
            <a:pPr marL="0" lvl="0" indent="0" algn="l" rtl="0">
              <a:lnSpc>
                <a:spcPct val="90000"/>
              </a:lnSpc>
              <a:spcBef>
                <a:spcPts val="1000"/>
              </a:spcBef>
              <a:spcAft>
                <a:spcPts val="0"/>
              </a:spcAft>
              <a:buClr>
                <a:schemeClr val="dk1"/>
              </a:buClr>
              <a:buSzPts val="2590"/>
              <a:buNone/>
            </a:pPr>
            <a:endParaRPr sz="2590"/>
          </a:p>
          <a:p>
            <a:pPr marL="228600" lvl="0" indent="-228600" algn="l" rtl="0">
              <a:lnSpc>
                <a:spcPct val="90000"/>
              </a:lnSpc>
              <a:spcBef>
                <a:spcPts val="1000"/>
              </a:spcBef>
              <a:spcAft>
                <a:spcPts val="0"/>
              </a:spcAft>
              <a:buClr>
                <a:schemeClr val="dk1"/>
              </a:buClr>
              <a:buSzPts val="2590"/>
              <a:buChar char="•"/>
            </a:pPr>
            <a:r>
              <a:rPr lang="en-US" sz="2590"/>
              <a:t>While we usually think of accessibility in terms of people with disabilities, accessible communication can help a wide range of people. (Just as           Curb cuts benefit more than just wheelchair users)</a:t>
            </a:r>
            <a:endParaRPr/>
          </a:p>
          <a:p>
            <a:pPr marL="228600" lvl="0" indent="-64135" algn="l" rtl="0">
              <a:lnSpc>
                <a:spcPct val="90000"/>
              </a:lnSpc>
              <a:spcBef>
                <a:spcPts val="1000"/>
              </a:spcBef>
              <a:spcAft>
                <a:spcPts val="0"/>
              </a:spcAft>
              <a:buClr>
                <a:schemeClr val="dk1"/>
              </a:buClr>
              <a:buSzPts val="2590"/>
              <a:buNone/>
            </a:pPr>
            <a:endParaRPr sz="259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How is this relevant to me?</a:t>
            </a:r>
            <a:endParaRPr/>
          </a:p>
        </p:txBody>
      </p:sp>
      <p:sp>
        <p:nvSpPr>
          <p:cNvPr id="164" name="Google Shape;164;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a:t>Accessible communication starts with the person who is generating the communication. </a:t>
            </a:r>
            <a:endParaRPr/>
          </a:p>
          <a:p>
            <a:pPr marL="685800" lvl="1" indent="-228600" algn="l" rtl="0">
              <a:lnSpc>
                <a:spcPct val="90000"/>
              </a:lnSpc>
              <a:spcBef>
                <a:spcPts val="500"/>
              </a:spcBef>
              <a:spcAft>
                <a:spcPts val="0"/>
              </a:spcAft>
              <a:buClr>
                <a:schemeClr val="dk1"/>
              </a:buClr>
              <a:buSzPts val="2400"/>
              <a:buChar char="•"/>
            </a:pPr>
            <a:r>
              <a:rPr lang="en-US"/>
              <a:t>Even if you don’t know specifically how to make the document accessible yourself, by following the basic rules of accessible documents, you make it easier to do a better job of remediating the document.</a:t>
            </a:r>
            <a:endParaRPr/>
          </a:p>
          <a:p>
            <a:pPr marL="228600" lvl="0" indent="-228600" algn="l" rtl="0">
              <a:lnSpc>
                <a:spcPct val="90000"/>
              </a:lnSpc>
              <a:spcBef>
                <a:spcPts val="1000"/>
              </a:spcBef>
              <a:spcAft>
                <a:spcPts val="0"/>
              </a:spcAft>
              <a:buClr>
                <a:schemeClr val="dk1"/>
              </a:buClr>
              <a:buSzPts val="2800"/>
              <a:buChar char="•"/>
            </a:pPr>
            <a:r>
              <a:rPr lang="en-US"/>
              <a:t>The software we typically use to generate documents (i.e. Microsoft Word) has the ability to be used to make accessible documents, but it is the way we set up a document that makes it accessible or not.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Remember</a:t>
            </a:r>
            <a:endParaRPr/>
          </a:p>
        </p:txBody>
      </p:sp>
      <p:sp>
        <p:nvSpPr>
          <p:cNvPr id="171" name="Google Shape;171;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a:t>Accessibility is not an Assistive Technology Issue</a:t>
            </a:r>
            <a:endParaRPr/>
          </a:p>
          <a:p>
            <a:pPr marL="685800" lvl="1" indent="-228600" algn="l" rtl="0">
              <a:lnSpc>
                <a:spcPct val="90000"/>
              </a:lnSpc>
              <a:spcBef>
                <a:spcPts val="500"/>
              </a:spcBef>
              <a:spcAft>
                <a:spcPts val="0"/>
              </a:spcAft>
              <a:buClr>
                <a:schemeClr val="dk1"/>
              </a:buClr>
              <a:buSzPts val="2400"/>
              <a:buChar char="•"/>
            </a:pPr>
            <a:r>
              <a:rPr lang="en-US"/>
              <a:t>No amount of Assistive Technology can overcome inaccessible Information Technology</a:t>
            </a:r>
            <a:endParaRPr/>
          </a:p>
          <a:p>
            <a:pPr marL="685800" lvl="1" indent="-228600" algn="l" rtl="0">
              <a:lnSpc>
                <a:spcPct val="90000"/>
              </a:lnSpc>
              <a:spcBef>
                <a:spcPts val="500"/>
              </a:spcBef>
              <a:spcAft>
                <a:spcPts val="0"/>
              </a:spcAft>
              <a:buClr>
                <a:schemeClr val="dk1"/>
              </a:buClr>
              <a:buSzPts val="2400"/>
              <a:buChar char="•"/>
            </a:pPr>
            <a:r>
              <a:rPr lang="en-US"/>
              <a:t>Assistive Technology works with accessible Information Technology to provide access</a:t>
            </a:r>
            <a:endParaRPr/>
          </a:p>
          <a:p>
            <a:pPr marL="685800" lvl="1" indent="-76200" algn="l" rtl="0">
              <a:lnSpc>
                <a:spcPct val="90000"/>
              </a:lnSpc>
              <a:spcBef>
                <a:spcPts val="500"/>
              </a:spcBef>
              <a:spcAft>
                <a:spcPts val="0"/>
              </a:spcAft>
              <a:buClr>
                <a:schemeClr val="dk1"/>
              </a:buClr>
              <a:buSzPts val="2400"/>
              <a:buNone/>
            </a:pPr>
            <a:endParaRPr/>
          </a:p>
          <a:p>
            <a:pPr marL="228600" lvl="0" indent="-228600" algn="l" rtl="0">
              <a:lnSpc>
                <a:spcPct val="90000"/>
              </a:lnSpc>
              <a:spcBef>
                <a:spcPts val="1000"/>
              </a:spcBef>
              <a:spcAft>
                <a:spcPts val="0"/>
              </a:spcAft>
              <a:buClr>
                <a:schemeClr val="dk1"/>
              </a:buClr>
              <a:buSzPts val="2800"/>
              <a:buChar char="•"/>
            </a:pPr>
            <a:r>
              <a:rPr lang="en-US"/>
              <a:t>Many people may be trying to access the document without assistive technology</a:t>
            </a:r>
            <a:endParaRPr/>
          </a:p>
          <a:p>
            <a:pPr marL="0" lvl="0" indent="0" algn="l" rtl="0">
              <a:lnSpc>
                <a:spcPct val="90000"/>
              </a:lnSpc>
              <a:spcBef>
                <a:spcPts val="100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6000"/>
              <a:buFont typeface="Calibri"/>
              <a:buNone/>
            </a:pPr>
            <a:r>
              <a:rPr lang="en-US"/>
              <a:t>Born Accessible</a:t>
            </a:r>
            <a:endParaRPr/>
          </a:p>
        </p:txBody>
      </p:sp>
      <p:sp>
        <p:nvSpPr>
          <p:cNvPr id="178" name="Google Shape;178;p2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a:solidFill>
                  <a:schemeClr val="dk1"/>
                </a:solidFill>
              </a:rPr>
              <a:t>What does an accessible document look like?</a:t>
            </a:r>
            <a:endParaRPr>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Accessibility lives in the Visible and Invisible </a:t>
            </a:r>
            <a:endParaRPr/>
          </a:p>
        </p:txBody>
      </p:sp>
      <p:sp>
        <p:nvSpPr>
          <p:cNvPr id="185" name="Google Shape;185;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a:t>This includes</a:t>
            </a:r>
            <a:endParaRPr/>
          </a:p>
          <a:p>
            <a:pPr marL="685800" lvl="1" indent="-228600" algn="l" rtl="0">
              <a:lnSpc>
                <a:spcPct val="90000"/>
              </a:lnSpc>
              <a:spcBef>
                <a:spcPts val="500"/>
              </a:spcBef>
              <a:spcAft>
                <a:spcPts val="0"/>
              </a:spcAft>
              <a:buClr>
                <a:schemeClr val="dk1"/>
              </a:buClr>
              <a:buSzPts val="2400"/>
              <a:buChar char="•"/>
            </a:pPr>
            <a:r>
              <a:rPr lang="en-US"/>
              <a:t>HTML/websites</a:t>
            </a:r>
            <a:endParaRPr/>
          </a:p>
          <a:p>
            <a:pPr marL="685800" lvl="1" indent="-228600" algn="l" rtl="0">
              <a:lnSpc>
                <a:spcPct val="90000"/>
              </a:lnSpc>
              <a:spcBef>
                <a:spcPts val="500"/>
              </a:spcBef>
              <a:spcAft>
                <a:spcPts val="0"/>
              </a:spcAft>
              <a:buClr>
                <a:schemeClr val="dk1"/>
              </a:buClr>
              <a:buSzPts val="2400"/>
              <a:buChar char="•"/>
            </a:pPr>
            <a:r>
              <a:rPr lang="en-US"/>
              <a:t>Multimedia</a:t>
            </a:r>
            <a:endParaRPr/>
          </a:p>
          <a:p>
            <a:pPr marL="685800" lvl="1" indent="-228600" algn="l" rtl="0">
              <a:lnSpc>
                <a:spcPct val="90000"/>
              </a:lnSpc>
              <a:spcBef>
                <a:spcPts val="500"/>
              </a:spcBef>
              <a:spcAft>
                <a:spcPts val="0"/>
              </a:spcAft>
              <a:buClr>
                <a:schemeClr val="dk1"/>
              </a:buClr>
              <a:buSzPts val="2400"/>
              <a:buChar char="•"/>
            </a:pPr>
            <a:r>
              <a:rPr lang="en-US"/>
              <a:t>Word documents</a:t>
            </a:r>
            <a:endParaRPr/>
          </a:p>
          <a:p>
            <a:pPr marL="685800" lvl="1" indent="-228600" algn="l" rtl="0">
              <a:lnSpc>
                <a:spcPct val="90000"/>
              </a:lnSpc>
              <a:spcBef>
                <a:spcPts val="500"/>
              </a:spcBef>
              <a:spcAft>
                <a:spcPts val="0"/>
              </a:spcAft>
              <a:buClr>
                <a:schemeClr val="dk1"/>
              </a:buClr>
              <a:buSzPts val="2400"/>
              <a:buChar char="•"/>
            </a:pPr>
            <a:r>
              <a:rPr lang="en-US"/>
              <a:t>PDF</a:t>
            </a:r>
            <a:endParaRPr/>
          </a:p>
          <a:p>
            <a:pPr marL="685800" lvl="1" indent="-228600" algn="l" rtl="0">
              <a:lnSpc>
                <a:spcPct val="90000"/>
              </a:lnSpc>
              <a:spcBef>
                <a:spcPts val="500"/>
              </a:spcBef>
              <a:spcAft>
                <a:spcPts val="0"/>
              </a:spcAft>
              <a:buClr>
                <a:schemeClr val="dk1"/>
              </a:buClr>
              <a:buSzPts val="2400"/>
              <a:buChar char="•"/>
            </a:pPr>
            <a:r>
              <a:rPr lang="en-US"/>
              <a:t>Powerpoint</a:t>
            </a:r>
            <a:endParaRPr/>
          </a:p>
          <a:p>
            <a:pPr marL="685800" lvl="1" indent="-228600" algn="l" rtl="0">
              <a:lnSpc>
                <a:spcPct val="90000"/>
              </a:lnSpc>
              <a:spcBef>
                <a:spcPts val="500"/>
              </a:spcBef>
              <a:spcAft>
                <a:spcPts val="0"/>
              </a:spcAft>
              <a:buClr>
                <a:schemeClr val="dk1"/>
              </a:buClr>
              <a:buSzPts val="2400"/>
              <a:buChar char="•"/>
            </a:pPr>
            <a:r>
              <a:rPr lang="en-US"/>
              <a:t>Excel</a:t>
            </a:r>
            <a:endParaRPr/>
          </a:p>
          <a:p>
            <a:pPr marL="685800" lvl="1" indent="-228600" algn="l" rtl="0">
              <a:lnSpc>
                <a:spcPct val="90000"/>
              </a:lnSpc>
              <a:spcBef>
                <a:spcPts val="500"/>
              </a:spcBef>
              <a:spcAft>
                <a:spcPts val="0"/>
              </a:spcAft>
              <a:buClr>
                <a:schemeClr val="dk1"/>
              </a:buClr>
              <a:buSzPts val="2400"/>
              <a:buChar char="•"/>
            </a:pPr>
            <a:r>
              <a:rPr lang="en-US"/>
              <a:t>Outlook</a:t>
            </a:r>
            <a:endParaRPr/>
          </a:p>
        </p:txBody>
      </p:sp>
      <p:pic>
        <p:nvPicPr>
          <p:cNvPr id="186" name="Google Shape;186;p27" descr="A Screenshot of HTML code that lives behind the KATS Network homepage. It is this code that a screen reader accesses." title="HTML Code"/>
          <p:cNvPicPr preferRelativeResize="0"/>
          <p:nvPr/>
        </p:nvPicPr>
        <p:blipFill rotWithShape="1">
          <a:blip r:embed="rId3">
            <a:alphaModFix/>
          </a:blip>
          <a:srcRect/>
          <a:stretch/>
        </p:blipFill>
        <p:spPr>
          <a:xfrm rot="-1521596">
            <a:off x="7302227" y="1897229"/>
            <a:ext cx="4572000" cy="2978423"/>
          </a:xfrm>
          <a:prstGeom prst="rect">
            <a:avLst/>
          </a:prstGeom>
          <a:noFill/>
          <a:ln>
            <a:noFill/>
          </a:ln>
        </p:spPr>
      </p:pic>
      <p:pic>
        <p:nvPicPr>
          <p:cNvPr id="187" name="Google Shape;187;p27" descr="A Screenshot of the KATS Network Homepage. This is the visible side of a website." title="KATS Network homepage"/>
          <p:cNvPicPr preferRelativeResize="0"/>
          <p:nvPr/>
        </p:nvPicPr>
        <p:blipFill rotWithShape="1">
          <a:blip r:embed="rId4">
            <a:alphaModFix/>
          </a:blip>
          <a:srcRect/>
          <a:stretch/>
        </p:blipFill>
        <p:spPr>
          <a:xfrm>
            <a:off x="3904279" y="3826472"/>
            <a:ext cx="4088854" cy="258128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General Features of an Accessible Document</a:t>
            </a:r>
            <a:endParaRPr/>
          </a:p>
        </p:txBody>
      </p:sp>
      <p:sp>
        <p:nvSpPr>
          <p:cNvPr id="193" name="Google Shape;193;p28"/>
          <p:cNvSpPr txBox="1">
            <a:spLocks noGrp="1"/>
          </p:cNvSpPr>
          <p:nvPr>
            <p:ph type="body" idx="1"/>
          </p:nvPr>
        </p:nvSpPr>
        <p:spPr>
          <a:xfrm>
            <a:off x="838200" y="1825625"/>
            <a:ext cx="10515600" cy="486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a:t>These features help to create a more accessible Word document, which can then be easily converted to an accessible PDF.</a:t>
            </a:r>
            <a:endParaRPr/>
          </a:p>
          <a:p>
            <a:pPr marL="0" lvl="0" indent="0" algn="l" rtl="0">
              <a:lnSpc>
                <a:spcPct val="90000"/>
              </a:lnSpc>
              <a:spcBef>
                <a:spcPts val="0"/>
              </a:spcBef>
              <a:spcAft>
                <a:spcPts val="0"/>
              </a:spcAft>
              <a:buNone/>
            </a:pPr>
            <a:endParaRPr sz="1000"/>
          </a:p>
          <a:p>
            <a:pPr marL="228600" lvl="0" indent="-228600" algn="l" rtl="0">
              <a:lnSpc>
                <a:spcPct val="90000"/>
              </a:lnSpc>
              <a:spcBef>
                <a:spcPts val="0"/>
              </a:spcBef>
              <a:spcAft>
                <a:spcPts val="0"/>
              </a:spcAft>
              <a:buClr>
                <a:schemeClr val="dk1"/>
              </a:buClr>
              <a:buSzPts val="2800"/>
              <a:buChar char="•"/>
            </a:pPr>
            <a:r>
              <a:rPr lang="en-US"/>
              <a:t>Document Title</a:t>
            </a:r>
            <a:endParaRPr/>
          </a:p>
          <a:p>
            <a:pPr marL="228600" lvl="0" indent="-292100" algn="l" rtl="0">
              <a:spcBef>
                <a:spcPts val="1000"/>
              </a:spcBef>
              <a:spcAft>
                <a:spcPts val="0"/>
              </a:spcAft>
              <a:buSzPts val="2800"/>
              <a:buChar char="•"/>
            </a:pPr>
            <a:r>
              <a:rPr lang="en-US"/>
              <a:t>Font Size &amp; Style</a:t>
            </a:r>
            <a:endParaRPr/>
          </a:p>
          <a:p>
            <a:pPr marL="228600" lvl="0" indent="-228600" algn="l" rtl="0">
              <a:lnSpc>
                <a:spcPct val="90000"/>
              </a:lnSpc>
              <a:spcBef>
                <a:spcPts val="1000"/>
              </a:spcBef>
              <a:spcAft>
                <a:spcPts val="0"/>
              </a:spcAft>
              <a:buClr>
                <a:schemeClr val="dk1"/>
              </a:buClr>
              <a:buSzPts val="2800"/>
              <a:buChar char="•"/>
            </a:pPr>
            <a:r>
              <a:rPr lang="en-US"/>
              <a:t>Use Proper Headings</a:t>
            </a:r>
            <a:endParaRPr/>
          </a:p>
          <a:p>
            <a:pPr marL="228600" lvl="0" indent="-228600" algn="l" rtl="0">
              <a:lnSpc>
                <a:spcPct val="90000"/>
              </a:lnSpc>
              <a:spcBef>
                <a:spcPts val="1000"/>
              </a:spcBef>
              <a:spcAft>
                <a:spcPts val="0"/>
              </a:spcAft>
              <a:buClr>
                <a:schemeClr val="dk1"/>
              </a:buClr>
              <a:buSzPts val="2800"/>
              <a:buChar char="•"/>
            </a:pPr>
            <a:r>
              <a:rPr lang="en-US"/>
              <a:t>Lists (ordered vs unordered)</a:t>
            </a:r>
            <a:endParaRPr/>
          </a:p>
          <a:p>
            <a:pPr marL="228600" lvl="0" indent="-228600" algn="l" rtl="0">
              <a:lnSpc>
                <a:spcPct val="90000"/>
              </a:lnSpc>
              <a:spcBef>
                <a:spcPts val="1000"/>
              </a:spcBef>
              <a:spcAft>
                <a:spcPts val="0"/>
              </a:spcAft>
              <a:buClr>
                <a:schemeClr val="dk1"/>
              </a:buClr>
              <a:buSzPts val="2800"/>
              <a:buChar char="•"/>
            </a:pPr>
            <a:r>
              <a:rPr lang="en-US"/>
              <a:t>Provide Text Equivalent for visual elements</a:t>
            </a:r>
            <a:endParaRPr/>
          </a:p>
          <a:p>
            <a:pPr marL="228600" lvl="0" indent="-228600" algn="l" rtl="0">
              <a:lnSpc>
                <a:spcPct val="90000"/>
              </a:lnSpc>
              <a:spcBef>
                <a:spcPts val="1000"/>
              </a:spcBef>
              <a:spcAft>
                <a:spcPts val="0"/>
              </a:spcAft>
              <a:buClr>
                <a:schemeClr val="dk1"/>
              </a:buClr>
              <a:buSzPts val="2800"/>
              <a:buChar char="•"/>
            </a:pPr>
            <a:r>
              <a:rPr lang="en-US"/>
              <a:t>Specify Table Header Rows</a:t>
            </a:r>
            <a:endParaRPr/>
          </a:p>
          <a:p>
            <a:pPr marL="228600" lvl="0" indent="-228600" algn="l" rtl="0">
              <a:lnSpc>
                <a:spcPct val="90000"/>
              </a:lnSpc>
              <a:spcBef>
                <a:spcPts val="1000"/>
              </a:spcBef>
              <a:spcAft>
                <a:spcPts val="0"/>
              </a:spcAft>
              <a:buSzPts val="2800"/>
              <a:buChar char="•"/>
            </a:pPr>
            <a:r>
              <a:rPr lang="en-US"/>
              <a:t>Color and Color Contrast</a:t>
            </a:r>
            <a:endParaRPr/>
          </a:p>
          <a:p>
            <a:pPr marL="228600" lvl="0" indent="-228600" algn="l" rtl="0">
              <a:lnSpc>
                <a:spcPct val="90000"/>
              </a:lnSpc>
              <a:spcBef>
                <a:spcPts val="1000"/>
              </a:spcBef>
              <a:spcAft>
                <a:spcPts val="0"/>
              </a:spcAft>
              <a:buSzPts val="2800"/>
              <a:buChar char="•"/>
            </a:pPr>
            <a:r>
              <a:rPr lang="en-US"/>
              <a:t>Descriptive Text for links</a:t>
            </a:r>
            <a:endParaRPr/>
          </a:p>
          <a:p>
            <a:pPr marL="228600" lvl="0" indent="0" algn="l" rtl="0">
              <a:lnSpc>
                <a:spcPct val="90000"/>
              </a:lnSpc>
              <a:spcBef>
                <a:spcPts val="1000"/>
              </a:spcBef>
              <a:spcAft>
                <a:spcPts val="0"/>
              </a:spcAft>
              <a:buNone/>
            </a:pP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Document Title</a:t>
            </a:r>
            <a:endParaRPr/>
          </a:p>
        </p:txBody>
      </p:sp>
      <p:sp>
        <p:nvSpPr>
          <p:cNvPr id="199" name="Google Shape;199;p29"/>
          <p:cNvSpPr txBox="1">
            <a:spLocks noGrp="1"/>
          </p:cNvSpPr>
          <p:nvPr>
            <p:ph type="body" idx="1"/>
          </p:nvPr>
        </p:nvSpPr>
        <p:spPr>
          <a:xfrm>
            <a:off x="838200" y="1825625"/>
            <a:ext cx="10515600" cy="48612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1000"/>
              </a:spcBef>
              <a:spcAft>
                <a:spcPts val="0"/>
              </a:spcAft>
              <a:buSzPts val="2800"/>
              <a:buChar char="•"/>
            </a:pPr>
            <a:r>
              <a:rPr lang="en-US"/>
              <a:t>Unique, descriptive title</a:t>
            </a:r>
            <a:endParaRPr/>
          </a:p>
          <a:p>
            <a:pPr marL="685800" lvl="1" indent="-292100" algn="l" rtl="0">
              <a:lnSpc>
                <a:spcPct val="90000"/>
              </a:lnSpc>
              <a:spcBef>
                <a:spcPts val="1000"/>
              </a:spcBef>
              <a:spcAft>
                <a:spcPts val="0"/>
              </a:spcAft>
              <a:buSzPts val="2800"/>
              <a:buChar char="•"/>
            </a:pPr>
            <a:r>
              <a:rPr lang="en-US"/>
              <a:t>Open File Tab</a:t>
            </a:r>
            <a:endParaRPr/>
          </a:p>
          <a:p>
            <a:pPr marL="685800" lvl="1" indent="-266700" algn="l" rtl="0">
              <a:lnSpc>
                <a:spcPct val="90000"/>
              </a:lnSpc>
              <a:spcBef>
                <a:spcPts val="1000"/>
              </a:spcBef>
              <a:spcAft>
                <a:spcPts val="0"/>
              </a:spcAft>
              <a:buSzPts val="2400"/>
              <a:buChar char="•"/>
            </a:pPr>
            <a:r>
              <a:rPr lang="en-US"/>
              <a:t>Enter into title field to right</a:t>
            </a:r>
            <a:endParaRPr/>
          </a:p>
          <a:p>
            <a:pPr marL="685800" lvl="1" indent="-228600" algn="l" rtl="0">
              <a:lnSpc>
                <a:spcPct val="90000"/>
              </a:lnSpc>
              <a:spcBef>
                <a:spcPts val="1000"/>
              </a:spcBef>
              <a:spcAft>
                <a:spcPts val="0"/>
              </a:spcAft>
              <a:buSzPts val="1800"/>
              <a:buChar char="•"/>
            </a:pPr>
            <a:r>
              <a:rPr lang="en-US"/>
              <a:t>This information will be announced to assistive technologies when the document is opened.</a:t>
            </a: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Font Size &amp; Style</a:t>
            </a:r>
            <a:endParaRPr/>
          </a:p>
        </p:txBody>
      </p:sp>
      <p:sp>
        <p:nvSpPr>
          <p:cNvPr id="206" name="Google Shape;206;p3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1000"/>
              </a:spcBef>
              <a:spcAft>
                <a:spcPts val="0"/>
              </a:spcAft>
              <a:buClr>
                <a:schemeClr val="dk1"/>
              </a:buClr>
              <a:buSzPts val="2800"/>
              <a:buChar char="•"/>
            </a:pPr>
            <a:r>
              <a:rPr lang="en-US"/>
              <a:t>Choosing a font style and size that are easy to read and to be recognized by AT is important.</a:t>
            </a:r>
            <a:endParaRPr/>
          </a:p>
          <a:p>
            <a:pPr marL="228600" lvl="0" indent="-228600" algn="l" rtl="0">
              <a:lnSpc>
                <a:spcPct val="90000"/>
              </a:lnSpc>
              <a:spcBef>
                <a:spcPts val="1000"/>
              </a:spcBef>
              <a:spcAft>
                <a:spcPts val="0"/>
              </a:spcAft>
              <a:buClr>
                <a:schemeClr val="dk1"/>
              </a:buClr>
              <a:buSzPts val="2800"/>
              <a:buChar char="•"/>
            </a:pPr>
            <a:r>
              <a:rPr lang="en-US"/>
              <a:t>Which of these two examples is more accessible?</a:t>
            </a:r>
            <a:endParaRPr/>
          </a:p>
          <a:p>
            <a:pPr marL="228600" lvl="0" indent="-228600" algn="l" rtl="0">
              <a:lnSpc>
                <a:spcPct val="90000"/>
              </a:lnSpc>
              <a:spcBef>
                <a:spcPts val="1000"/>
              </a:spcBef>
              <a:spcAft>
                <a:spcPts val="0"/>
              </a:spcAft>
              <a:buClr>
                <a:schemeClr val="dk1"/>
              </a:buClr>
              <a:buSzPts val="2800"/>
              <a:buChar char="•"/>
            </a:pPr>
            <a:r>
              <a:rPr lang="en-US"/>
              <a:t>Font Size:</a:t>
            </a:r>
            <a:endParaRPr/>
          </a:p>
          <a:p>
            <a:pPr marL="685800" lvl="1" indent="-228600" algn="l" rtl="0">
              <a:lnSpc>
                <a:spcPct val="90000"/>
              </a:lnSpc>
              <a:spcBef>
                <a:spcPts val="500"/>
              </a:spcBef>
              <a:spcAft>
                <a:spcPts val="0"/>
              </a:spcAft>
              <a:buClr>
                <a:schemeClr val="dk1"/>
              </a:buClr>
              <a:buSzPts val="2400"/>
              <a:buChar char="•"/>
            </a:pPr>
            <a:r>
              <a:rPr lang="en-US"/>
              <a:t>Generally, 12 point minimum size</a:t>
            </a:r>
            <a:endParaRPr/>
          </a:p>
          <a:p>
            <a:pPr marL="685800" lvl="1" indent="-228600" algn="l" rtl="0">
              <a:lnSpc>
                <a:spcPct val="90000"/>
              </a:lnSpc>
              <a:spcBef>
                <a:spcPts val="500"/>
              </a:spcBef>
              <a:spcAft>
                <a:spcPts val="0"/>
              </a:spcAft>
              <a:buClr>
                <a:schemeClr val="dk1"/>
              </a:buClr>
              <a:buSzPts val="2400"/>
              <a:buChar char="•"/>
            </a:pPr>
            <a:r>
              <a:rPr lang="en-US"/>
              <a:t>14 point font is preferred</a:t>
            </a:r>
            <a:endParaRPr/>
          </a:p>
        </p:txBody>
      </p:sp>
      <p:pic>
        <p:nvPicPr>
          <p:cNvPr id="207" name="Google Shape;207;p30" descr="Picture of text that reads people, purpose, passion. Text is light yellow on a black background in a font able to be recognized by a screen reader."/>
          <p:cNvPicPr preferRelativeResize="0">
            <a:picLocks noGrp="1"/>
          </p:cNvPicPr>
          <p:nvPr>
            <p:ph type="body" idx="2"/>
          </p:nvPr>
        </p:nvPicPr>
        <p:blipFill rotWithShape="1">
          <a:blip r:embed="rId3">
            <a:alphaModFix/>
          </a:blip>
          <a:srcRect t="72922" b="14468"/>
          <a:stretch/>
        </p:blipFill>
        <p:spPr>
          <a:xfrm>
            <a:off x="5953644" y="1965959"/>
            <a:ext cx="5649715" cy="960121"/>
          </a:xfrm>
          <a:prstGeom prst="rect">
            <a:avLst/>
          </a:prstGeom>
          <a:noFill/>
          <a:ln>
            <a:noFill/>
          </a:ln>
        </p:spPr>
      </p:pic>
      <p:pic>
        <p:nvPicPr>
          <p:cNvPr id="208" name="Google Shape;208;p30" descr="Picture of text that reads people, purpose, passion. Text is black on a green background in a script font that is not able to be recognized by a screen reader."/>
          <p:cNvPicPr preferRelativeResize="0"/>
          <p:nvPr/>
        </p:nvPicPr>
        <p:blipFill rotWithShape="1">
          <a:blip r:embed="rId4">
            <a:alphaModFix/>
          </a:blip>
          <a:srcRect l="6534" t="71241" r="3329" b="17054"/>
          <a:stretch/>
        </p:blipFill>
        <p:spPr>
          <a:xfrm>
            <a:off x="5953644" y="3201350"/>
            <a:ext cx="5752050" cy="103536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Headings</a:t>
            </a:r>
            <a:endParaRPr/>
          </a:p>
        </p:txBody>
      </p:sp>
      <p:sp>
        <p:nvSpPr>
          <p:cNvPr id="214" name="Google Shape;214;p31"/>
          <p:cNvSpPr txBox="1">
            <a:spLocks noGrp="1"/>
          </p:cNvSpPr>
          <p:nvPr>
            <p:ph type="body" idx="1"/>
          </p:nvPr>
        </p:nvSpPr>
        <p:spPr>
          <a:xfrm>
            <a:off x="838200" y="1825625"/>
            <a:ext cx="10515600" cy="48612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1000"/>
              </a:spcBef>
              <a:spcAft>
                <a:spcPts val="0"/>
              </a:spcAft>
              <a:buSzPts val="2800"/>
              <a:buChar char="•"/>
            </a:pPr>
            <a:r>
              <a:rPr lang="en-US"/>
              <a:t>Give document a navigable structure</a:t>
            </a:r>
            <a:endParaRPr/>
          </a:p>
          <a:p>
            <a:pPr marL="228600" lvl="0" indent="-165100" algn="l" rtl="0">
              <a:lnSpc>
                <a:spcPct val="90000"/>
              </a:lnSpc>
              <a:spcBef>
                <a:spcPts val="1000"/>
              </a:spcBef>
              <a:spcAft>
                <a:spcPts val="0"/>
              </a:spcAft>
              <a:buSzPts val="1800"/>
              <a:buChar char="•"/>
            </a:pPr>
            <a:r>
              <a:rPr lang="en-US"/>
              <a:t>Provides foundation for Table of Contents</a:t>
            </a:r>
            <a:endParaRPr/>
          </a:p>
          <a:p>
            <a:pPr marL="228600" lvl="0" indent="-165100" algn="l" rtl="0">
              <a:lnSpc>
                <a:spcPct val="90000"/>
              </a:lnSpc>
              <a:spcBef>
                <a:spcPts val="1000"/>
              </a:spcBef>
              <a:spcAft>
                <a:spcPts val="0"/>
              </a:spcAft>
              <a:buSzPts val="1800"/>
              <a:buChar char="•"/>
            </a:pPr>
            <a:r>
              <a:rPr lang="en-US"/>
              <a:t>Equivalent experience for all users (AT users can “scan” through document as a non AT user would)</a:t>
            </a:r>
            <a:endParaRPr/>
          </a:p>
          <a:p>
            <a:pPr marL="228600" lvl="0" indent="-165100" algn="l" rtl="0">
              <a:lnSpc>
                <a:spcPct val="90000"/>
              </a:lnSpc>
              <a:spcBef>
                <a:spcPts val="1000"/>
              </a:spcBef>
              <a:spcAft>
                <a:spcPts val="0"/>
              </a:spcAft>
              <a:buSzPts val="1800"/>
              <a:buChar char="•"/>
            </a:pPr>
            <a:r>
              <a:rPr lang="en-US"/>
              <a:t>Heading Styles can be changed visually to suit your style.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b="1"/>
              <a:t>Goals for Today’s Presentation</a:t>
            </a:r>
            <a:br>
              <a:rPr lang="en-US" b="1"/>
            </a:br>
            <a:endParaRPr/>
          </a:p>
        </p:txBody>
      </p:sp>
      <p:sp>
        <p:nvSpPr>
          <p:cNvPr id="96" name="Google Shape;96;p14"/>
          <p:cNvSpPr txBox="1">
            <a:spLocks noGrp="1"/>
          </p:cNvSpPr>
          <p:nvPr>
            <p:ph type="body" idx="1"/>
          </p:nvPr>
        </p:nvSpPr>
        <p:spPr>
          <a:xfrm>
            <a:off x="2057400" y="1805701"/>
            <a:ext cx="7772400" cy="45507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400"/>
              <a:buChar char="•"/>
            </a:pPr>
            <a:r>
              <a:rPr lang="en-US" sz="2400" u="sng"/>
              <a:t>What laws are we dealing with here?</a:t>
            </a:r>
            <a:endParaRPr/>
          </a:p>
          <a:p>
            <a:pPr marL="685800" lvl="1" indent="-228600" algn="l" rtl="0">
              <a:lnSpc>
                <a:spcPct val="90000"/>
              </a:lnSpc>
              <a:spcBef>
                <a:spcPts val="500"/>
              </a:spcBef>
              <a:spcAft>
                <a:spcPts val="0"/>
              </a:spcAft>
              <a:buClr>
                <a:schemeClr val="dk1"/>
              </a:buClr>
              <a:buSzPts val="2100"/>
              <a:buChar char="•"/>
            </a:pPr>
            <a:r>
              <a:rPr lang="en-US" sz="2100"/>
              <a:t>Americans With Disabilities Act (ADA)</a:t>
            </a:r>
            <a:endParaRPr/>
          </a:p>
          <a:p>
            <a:pPr marL="685800" lvl="1" indent="-228600" algn="l" rtl="0">
              <a:lnSpc>
                <a:spcPct val="90000"/>
              </a:lnSpc>
              <a:spcBef>
                <a:spcPts val="500"/>
              </a:spcBef>
              <a:spcAft>
                <a:spcPts val="0"/>
              </a:spcAft>
              <a:buClr>
                <a:schemeClr val="dk1"/>
              </a:buClr>
              <a:buSzPts val="2100"/>
              <a:buChar char="•"/>
            </a:pPr>
            <a:r>
              <a:rPr lang="en-US" sz="2100"/>
              <a:t>Rehabilitation Act of 1978 (Rehab Act)</a:t>
            </a:r>
            <a:endParaRPr/>
          </a:p>
          <a:p>
            <a:pPr marL="685800" lvl="1" indent="-228600" algn="l" rtl="0">
              <a:lnSpc>
                <a:spcPct val="90000"/>
              </a:lnSpc>
              <a:spcBef>
                <a:spcPts val="500"/>
              </a:spcBef>
              <a:spcAft>
                <a:spcPts val="0"/>
              </a:spcAft>
              <a:buClr>
                <a:schemeClr val="dk1"/>
              </a:buClr>
              <a:buSzPts val="2100"/>
              <a:buChar char="•"/>
            </a:pPr>
            <a:r>
              <a:rPr lang="en-US" sz="2100"/>
              <a:t>Tech Act…</a:t>
            </a:r>
            <a:endParaRPr sz="2100"/>
          </a:p>
          <a:p>
            <a:pPr marL="685800" lvl="1" indent="-228600" algn="l" rtl="0">
              <a:lnSpc>
                <a:spcPct val="90000"/>
              </a:lnSpc>
              <a:spcBef>
                <a:spcPts val="500"/>
              </a:spcBef>
              <a:spcAft>
                <a:spcPts val="0"/>
              </a:spcAft>
              <a:buClr>
                <a:schemeClr val="dk1"/>
              </a:buClr>
              <a:buSzPts val="2100"/>
              <a:buChar char="•"/>
            </a:pPr>
            <a:r>
              <a:rPr lang="en-US" sz="2100"/>
              <a:t>Kentucky’s Accessible Information Technology Law (AIT)</a:t>
            </a:r>
            <a:endParaRPr sz="2100"/>
          </a:p>
          <a:p>
            <a:pPr marL="685800" lvl="1" indent="-228600" algn="l" rtl="0">
              <a:lnSpc>
                <a:spcPct val="90000"/>
              </a:lnSpc>
              <a:spcBef>
                <a:spcPts val="500"/>
              </a:spcBef>
              <a:spcAft>
                <a:spcPts val="0"/>
              </a:spcAft>
              <a:buSzPts val="2100"/>
              <a:buChar char="•"/>
            </a:pPr>
            <a:r>
              <a:rPr lang="en-US" sz="2100"/>
              <a:t>21st Century Integrated Digital Experience</a:t>
            </a:r>
            <a:endParaRPr sz="2100"/>
          </a:p>
          <a:p>
            <a:pPr marL="228600" lvl="0" indent="-228600" algn="l" rtl="0">
              <a:lnSpc>
                <a:spcPct val="90000"/>
              </a:lnSpc>
              <a:spcBef>
                <a:spcPts val="1000"/>
              </a:spcBef>
              <a:spcAft>
                <a:spcPts val="0"/>
              </a:spcAft>
              <a:buClr>
                <a:schemeClr val="dk1"/>
              </a:buClr>
              <a:buSzPts val="2200"/>
              <a:buChar char="•"/>
            </a:pPr>
            <a:r>
              <a:rPr lang="en-US" sz="2200" u="sng"/>
              <a:t>Accessible v. Usable v. Inclusive Design</a:t>
            </a:r>
            <a:endParaRPr/>
          </a:p>
          <a:p>
            <a:pPr marL="685800" lvl="1" indent="-228600" algn="l" rtl="0">
              <a:lnSpc>
                <a:spcPct val="90000"/>
              </a:lnSpc>
              <a:spcBef>
                <a:spcPts val="500"/>
              </a:spcBef>
              <a:spcAft>
                <a:spcPts val="0"/>
              </a:spcAft>
              <a:buClr>
                <a:schemeClr val="dk1"/>
              </a:buClr>
              <a:buSzPts val="1900"/>
              <a:buChar char="•"/>
            </a:pPr>
            <a:r>
              <a:rPr lang="en-US" sz="1900"/>
              <a:t>What is “accessible”?</a:t>
            </a:r>
            <a:endParaRPr sz="1900"/>
          </a:p>
          <a:p>
            <a:pPr marL="685800" lvl="1" indent="-228600" algn="l" rtl="0">
              <a:lnSpc>
                <a:spcPct val="90000"/>
              </a:lnSpc>
              <a:spcBef>
                <a:spcPts val="500"/>
              </a:spcBef>
              <a:spcAft>
                <a:spcPts val="0"/>
              </a:spcAft>
              <a:buClr>
                <a:schemeClr val="dk1"/>
              </a:buClr>
              <a:buSzPts val="1900"/>
              <a:buChar char="•"/>
            </a:pPr>
            <a:r>
              <a:rPr lang="en-US" sz="1900"/>
              <a:t>How are they different v. how are they the same</a:t>
            </a:r>
            <a:endParaRPr/>
          </a:p>
          <a:p>
            <a:pPr marL="228600" lvl="0" indent="-228600" algn="l" rtl="0">
              <a:lnSpc>
                <a:spcPct val="90000"/>
              </a:lnSpc>
              <a:spcBef>
                <a:spcPts val="1000"/>
              </a:spcBef>
              <a:spcAft>
                <a:spcPts val="0"/>
              </a:spcAft>
              <a:buClr>
                <a:schemeClr val="dk1"/>
              </a:buClr>
              <a:buSzPts val="2300"/>
              <a:buChar char="•"/>
            </a:pPr>
            <a:r>
              <a:rPr lang="en-US" sz="2300" u="sng"/>
              <a:t>What do we need to do?</a:t>
            </a:r>
            <a:endParaRPr/>
          </a:p>
          <a:p>
            <a:pPr marL="685800" lvl="1" indent="-228600" algn="l" rtl="0">
              <a:lnSpc>
                <a:spcPct val="90000"/>
              </a:lnSpc>
              <a:spcBef>
                <a:spcPts val="500"/>
              </a:spcBef>
              <a:spcAft>
                <a:spcPts val="0"/>
              </a:spcAft>
              <a:buClr>
                <a:schemeClr val="dk1"/>
              </a:buClr>
              <a:buSzPts val="1900"/>
              <a:buChar char="•"/>
            </a:pPr>
            <a:r>
              <a:rPr lang="en-US" sz="1900"/>
              <a:t>Born Accessible</a:t>
            </a:r>
            <a:endParaRPr/>
          </a:p>
          <a:p>
            <a:pPr marL="685800" lvl="1" indent="-228600" algn="l" rtl="0">
              <a:lnSpc>
                <a:spcPct val="90000"/>
              </a:lnSpc>
              <a:spcBef>
                <a:spcPts val="500"/>
              </a:spcBef>
              <a:spcAft>
                <a:spcPts val="0"/>
              </a:spcAft>
              <a:buClr>
                <a:schemeClr val="dk1"/>
              </a:buClr>
              <a:buSzPts val="1900"/>
              <a:buChar char="•"/>
            </a:pPr>
            <a:r>
              <a:rPr lang="en-US" sz="1900"/>
              <a:t>Audit websites and documents</a:t>
            </a:r>
            <a:endParaRPr/>
          </a:p>
          <a:p>
            <a:pPr marL="685800" lvl="1" indent="-228600" algn="l" rtl="0">
              <a:lnSpc>
                <a:spcPct val="90000"/>
              </a:lnSpc>
              <a:spcBef>
                <a:spcPts val="500"/>
              </a:spcBef>
              <a:spcAft>
                <a:spcPts val="0"/>
              </a:spcAft>
              <a:buClr>
                <a:schemeClr val="dk1"/>
              </a:buClr>
              <a:buSzPts val="1900"/>
              <a:buChar char="•"/>
            </a:pPr>
            <a:r>
              <a:rPr lang="en-US" sz="1900"/>
              <a:t>Revise contract language</a:t>
            </a:r>
            <a:endParaRPr/>
          </a:p>
          <a:p>
            <a:pPr marL="685800" lvl="1" indent="-107950" algn="l" rtl="0">
              <a:lnSpc>
                <a:spcPct val="90000"/>
              </a:lnSpc>
              <a:spcBef>
                <a:spcPts val="500"/>
              </a:spcBef>
              <a:spcAft>
                <a:spcPts val="0"/>
              </a:spcAft>
              <a:buClr>
                <a:schemeClr val="dk1"/>
              </a:buClr>
              <a:buSzPts val="1900"/>
              <a:buNone/>
            </a:pPr>
            <a:endParaRPr sz="1900"/>
          </a:p>
        </p:txBody>
      </p:sp>
      <p:sp>
        <p:nvSpPr>
          <p:cNvPr id="97" name="Google Shape;97;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Shape 219"/>
        <p:cNvGrpSpPr/>
        <p:nvPr/>
      </p:nvGrpSpPr>
      <p:grpSpPr>
        <a:xfrm>
          <a:off x="0" y="0"/>
          <a:ext cx="0" cy="0"/>
          <a:chOff x="0" y="0"/>
          <a:chExt cx="0" cy="0"/>
        </a:xfrm>
      </p:grpSpPr>
      <p:sp>
        <p:nvSpPr>
          <p:cNvPr id="220" name="Google Shape;220;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How do I add headings to my document?</a:t>
            </a:r>
            <a:endParaRPr/>
          </a:p>
        </p:txBody>
      </p:sp>
      <p:sp>
        <p:nvSpPr>
          <p:cNvPr id="221" name="Google Shape;221;p32"/>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On the “Home” ribbon - there is a “Styles” section:</a:t>
            </a:r>
            <a:endParaRPr/>
          </a:p>
        </p:txBody>
      </p:sp>
      <p:pic>
        <p:nvPicPr>
          <p:cNvPr id="222" name="Google Shape;222;p32"/>
          <p:cNvPicPr preferRelativeResize="0"/>
          <p:nvPr/>
        </p:nvPicPr>
        <p:blipFill rotWithShape="1">
          <a:blip r:embed="rId3">
            <a:alphaModFix/>
          </a:blip>
          <a:srcRect l="80111" r="5323" b="89584"/>
          <a:stretch/>
        </p:blipFill>
        <p:spPr>
          <a:xfrm>
            <a:off x="988404" y="2915225"/>
            <a:ext cx="9849679" cy="2963074"/>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Shape 227"/>
        <p:cNvGrpSpPr/>
        <p:nvPr/>
      </p:nvGrpSpPr>
      <p:grpSpPr>
        <a:xfrm>
          <a:off x="0" y="0"/>
          <a:ext cx="0" cy="0"/>
          <a:chOff x="0" y="0"/>
          <a:chExt cx="0" cy="0"/>
        </a:xfrm>
      </p:grpSpPr>
      <p:sp>
        <p:nvSpPr>
          <p:cNvPr id="228" name="Google Shape;228;p33"/>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Update Style to Match Your Design</a:t>
            </a:r>
            <a:endParaRPr/>
          </a:p>
        </p:txBody>
      </p:sp>
      <p:sp>
        <p:nvSpPr>
          <p:cNvPr id="229" name="Google Shape;229;p33"/>
          <p:cNvSpPr txBox="1">
            <a:spLocks noGrp="1"/>
          </p:cNvSpPr>
          <p:nvPr>
            <p:ph type="body" idx="1"/>
          </p:nvPr>
        </p:nvSpPr>
        <p:spPr>
          <a:xfrm>
            <a:off x="838200" y="1825625"/>
            <a:ext cx="3591000" cy="48984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You can set the font, size, and color for each heading:</a:t>
            </a:r>
            <a:endParaRPr/>
          </a:p>
          <a:p>
            <a:pPr marL="457200" lvl="0" indent="-342900" algn="l" rtl="0">
              <a:spcBef>
                <a:spcPts val="1000"/>
              </a:spcBef>
              <a:spcAft>
                <a:spcPts val="0"/>
              </a:spcAft>
              <a:buSzPts val="1800"/>
              <a:buChar char="•"/>
            </a:pPr>
            <a:r>
              <a:rPr lang="en-US"/>
              <a:t>Set the design of the heading that you like</a:t>
            </a:r>
            <a:endParaRPr/>
          </a:p>
          <a:p>
            <a:pPr marL="457200" lvl="0" indent="-342900" algn="l" rtl="0">
              <a:spcBef>
                <a:spcPts val="0"/>
              </a:spcBef>
              <a:spcAft>
                <a:spcPts val="0"/>
              </a:spcAft>
              <a:buSzPts val="1800"/>
              <a:buChar char="•"/>
            </a:pPr>
            <a:r>
              <a:rPr lang="en-US"/>
              <a:t>Right click on the heading level in the ribbon.</a:t>
            </a:r>
            <a:endParaRPr/>
          </a:p>
          <a:p>
            <a:pPr marL="457200" lvl="0" indent="-342900" algn="l" rtl="0">
              <a:spcBef>
                <a:spcPts val="0"/>
              </a:spcBef>
              <a:spcAft>
                <a:spcPts val="0"/>
              </a:spcAft>
              <a:buSzPts val="1800"/>
              <a:buChar char="•"/>
            </a:pPr>
            <a:r>
              <a:rPr lang="en-US"/>
              <a:t>Select “Update Heading to Match Selection”</a:t>
            </a:r>
            <a:endParaRPr/>
          </a:p>
          <a:p>
            <a:pPr marL="0" lvl="0" indent="0" algn="l" rtl="0">
              <a:spcBef>
                <a:spcPts val="1000"/>
              </a:spcBef>
              <a:spcAft>
                <a:spcPts val="0"/>
              </a:spcAft>
              <a:buNone/>
            </a:pPr>
            <a:endParaRPr/>
          </a:p>
        </p:txBody>
      </p:sp>
      <p:pic>
        <p:nvPicPr>
          <p:cNvPr id="230" name="Google Shape;230;p33"/>
          <p:cNvPicPr preferRelativeResize="0"/>
          <p:nvPr/>
        </p:nvPicPr>
        <p:blipFill rotWithShape="1">
          <a:blip r:embed="rId3">
            <a:alphaModFix/>
          </a:blip>
          <a:srcRect l="72453" r="6875" b="74151"/>
          <a:stretch/>
        </p:blipFill>
        <p:spPr>
          <a:xfrm>
            <a:off x="4336775" y="2172602"/>
            <a:ext cx="7721451" cy="406160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Lists</a:t>
            </a:r>
            <a:endParaRPr/>
          </a:p>
        </p:txBody>
      </p:sp>
      <p:sp>
        <p:nvSpPr>
          <p:cNvPr id="236" name="Google Shape;236;p34"/>
          <p:cNvSpPr txBox="1">
            <a:spLocks noGrp="1"/>
          </p:cNvSpPr>
          <p:nvPr>
            <p:ph type="body" idx="1"/>
          </p:nvPr>
        </p:nvSpPr>
        <p:spPr>
          <a:xfrm>
            <a:off x="838200" y="1825625"/>
            <a:ext cx="10515600" cy="4861200"/>
          </a:xfrm>
          <a:prstGeom prst="rect">
            <a:avLst/>
          </a:prstGeom>
          <a:noFill/>
          <a:ln>
            <a:noFill/>
          </a:ln>
        </p:spPr>
        <p:txBody>
          <a:bodyPr spcFirstLastPara="1" wrap="square" lIns="91425" tIns="45700" rIns="91425" bIns="45700" anchor="t" anchorCtr="0">
            <a:noAutofit/>
          </a:bodyPr>
          <a:lstStyle/>
          <a:p>
            <a:pPr marL="228600" lvl="0" indent="-165100" algn="l" rtl="0">
              <a:lnSpc>
                <a:spcPct val="90000"/>
              </a:lnSpc>
              <a:spcBef>
                <a:spcPts val="1000"/>
              </a:spcBef>
              <a:spcAft>
                <a:spcPts val="0"/>
              </a:spcAft>
              <a:buSzPts val="1800"/>
              <a:buChar char="•"/>
            </a:pPr>
            <a:r>
              <a:rPr lang="en-US"/>
              <a:t>Using proper lists identify to the AT users that they are in a list, how many items are in that list and when they exit the list.</a:t>
            </a:r>
            <a:endParaRPr/>
          </a:p>
          <a:p>
            <a:pPr marL="228600" lvl="0" indent="-165100" algn="l" rtl="0">
              <a:lnSpc>
                <a:spcPct val="90000"/>
              </a:lnSpc>
              <a:spcBef>
                <a:spcPts val="1000"/>
              </a:spcBef>
              <a:spcAft>
                <a:spcPts val="0"/>
              </a:spcAft>
              <a:buSzPts val="1800"/>
              <a:buChar char="•"/>
            </a:pPr>
            <a:r>
              <a:rPr lang="en-US"/>
              <a:t>Make sure to use numbered lists when order is important (like a list of instructions that must be followed in order)</a:t>
            </a:r>
            <a:endParaRPr/>
          </a:p>
          <a:p>
            <a:pPr marL="228600" lvl="0" indent="-165100" algn="l" rtl="0">
              <a:lnSpc>
                <a:spcPct val="90000"/>
              </a:lnSpc>
              <a:spcBef>
                <a:spcPts val="1000"/>
              </a:spcBef>
              <a:spcAft>
                <a:spcPts val="0"/>
              </a:spcAft>
              <a:buSzPts val="1800"/>
              <a:buChar char="•"/>
            </a:pPr>
            <a:r>
              <a:rPr lang="en-US"/>
              <a:t>Use unordered lists when order does not matter (like a grocery list)</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Shape 241"/>
        <p:cNvGrpSpPr/>
        <p:nvPr/>
      </p:nvGrpSpPr>
      <p:grpSpPr>
        <a:xfrm>
          <a:off x="0" y="0"/>
          <a:ext cx="0" cy="0"/>
          <a:chOff x="0" y="0"/>
          <a:chExt cx="0" cy="0"/>
        </a:xfrm>
      </p:grpSpPr>
      <p:sp>
        <p:nvSpPr>
          <p:cNvPr id="242" name="Google Shape;242;p35"/>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How to add lists to your document:</a:t>
            </a:r>
            <a:endParaRPr/>
          </a:p>
        </p:txBody>
      </p:sp>
      <p:sp>
        <p:nvSpPr>
          <p:cNvPr id="243" name="Google Shape;243;p35"/>
          <p:cNvSpPr txBox="1">
            <a:spLocks noGrp="1"/>
          </p:cNvSpPr>
          <p:nvPr>
            <p:ph type="body" idx="1"/>
          </p:nvPr>
        </p:nvSpPr>
        <p:spPr>
          <a:xfrm>
            <a:off x="838200" y="1825625"/>
            <a:ext cx="4149300" cy="43512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AutoNum type="arabicPeriod"/>
            </a:pPr>
            <a:r>
              <a:rPr lang="en-US"/>
              <a:t>Go to the “home” ribbon.</a:t>
            </a:r>
            <a:endParaRPr/>
          </a:p>
          <a:p>
            <a:pPr marL="457200" lvl="0" indent="-342900" algn="l" rtl="0">
              <a:spcBef>
                <a:spcPts val="0"/>
              </a:spcBef>
              <a:spcAft>
                <a:spcPts val="0"/>
              </a:spcAft>
              <a:buSzPts val="1800"/>
              <a:buAutoNum type="arabicPeriod"/>
            </a:pPr>
            <a:r>
              <a:rPr lang="en-US"/>
              <a:t>Click on the “bullets” or “numbering” icon.</a:t>
            </a:r>
            <a:endParaRPr/>
          </a:p>
          <a:p>
            <a:pPr marL="457200" lvl="0" indent="-342900" algn="l" rtl="0">
              <a:spcBef>
                <a:spcPts val="0"/>
              </a:spcBef>
              <a:spcAft>
                <a:spcPts val="0"/>
              </a:spcAft>
              <a:buSzPts val="1800"/>
              <a:buAutoNum type="arabicPeriod"/>
            </a:pPr>
            <a:r>
              <a:rPr lang="en-US"/>
              <a:t>Type the first list item.</a:t>
            </a:r>
            <a:endParaRPr/>
          </a:p>
          <a:p>
            <a:pPr marL="457200" lvl="0" indent="-342900" algn="l" rtl="0">
              <a:spcBef>
                <a:spcPts val="0"/>
              </a:spcBef>
              <a:spcAft>
                <a:spcPts val="0"/>
              </a:spcAft>
              <a:buSzPts val="1800"/>
              <a:buAutoNum type="arabicPeriod"/>
            </a:pPr>
            <a:r>
              <a:rPr lang="en-US"/>
              <a:t>When you press the enter key at the end of the first item, Word will automatically insert the next bullet or number.</a:t>
            </a:r>
            <a:endParaRPr/>
          </a:p>
        </p:txBody>
      </p:sp>
      <p:pic>
        <p:nvPicPr>
          <p:cNvPr id="244" name="Google Shape;244;p35" descr="Word document with examples of a bulleted list and a numbered list.  Numbered list shows steps to create the list:&#10;1 - go to the home ribbon, 2 - click on the numbering icon, 3 - typing the enter key at the bottom of the line will automatically generate the next number"/>
          <p:cNvPicPr preferRelativeResize="0"/>
          <p:nvPr/>
        </p:nvPicPr>
        <p:blipFill rotWithShape="1">
          <a:blip r:embed="rId3">
            <a:alphaModFix/>
          </a:blip>
          <a:srcRect l="71348" r="10353" b="68433"/>
          <a:stretch/>
        </p:blipFill>
        <p:spPr>
          <a:xfrm>
            <a:off x="4987600" y="1690825"/>
            <a:ext cx="6945567" cy="5040177"/>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Text Equivalent for Visuals</a:t>
            </a:r>
            <a:endParaRPr/>
          </a:p>
        </p:txBody>
      </p:sp>
      <p:sp>
        <p:nvSpPr>
          <p:cNvPr id="250" name="Google Shape;250;p36"/>
          <p:cNvSpPr txBox="1">
            <a:spLocks noGrp="1"/>
          </p:cNvSpPr>
          <p:nvPr>
            <p:ph type="body" idx="1"/>
          </p:nvPr>
        </p:nvSpPr>
        <p:spPr>
          <a:xfrm>
            <a:off x="838200" y="1825625"/>
            <a:ext cx="10515600" cy="4861200"/>
          </a:xfrm>
          <a:prstGeom prst="rect">
            <a:avLst/>
          </a:prstGeom>
          <a:noFill/>
          <a:ln>
            <a:noFill/>
          </a:ln>
        </p:spPr>
        <p:txBody>
          <a:bodyPr spcFirstLastPara="1" wrap="square" lIns="91425" tIns="45700" rIns="91425" bIns="45700" anchor="t" anchorCtr="0">
            <a:noAutofit/>
          </a:bodyPr>
          <a:lstStyle/>
          <a:p>
            <a:pPr marL="228600" lvl="0" indent="-165100" algn="l" rtl="0">
              <a:lnSpc>
                <a:spcPct val="90000"/>
              </a:lnSpc>
              <a:spcBef>
                <a:spcPts val="1000"/>
              </a:spcBef>
              <a:spcAft>
                <a:spcPts val="0"/>
              </a:spcAft>
              <a:buSzPts val="1800"/>
              <a:buChar char="•"/>
            </a:pPr>
            <a:r>
              <a:rPr lang="en-US"/>
              <a:t>Text that conveys intended meaning of visual element</a:t>
            </a:r>
            <a:endParaRPr/>
          </a:p>
          <a:p>
            <a:pPr marL="228600" lvl="0" indent="-165100" algn="l" rtl="0">
              <a:lnSpc>
                <a:spcPct val="90000"/>
              </a:lnSpc>
              <a:spcBef>
                <a:spcPts val="1000"/>
              </a:spcBef>
              <a:spcAft>
                <a:spcPts val="0"/>
              </a:spcAft>
              <a:buSzPts val="1800"/>
              <a:buChar char="•"/>
            </a:pPr>
            <a:r>
              <a:rPr lang="en-US"/>
              <a:t>Can live in more than one spot</a:t>
            </a:r>
            <a:endParaRPr/>
          </a:p>
          <a:p>
            <a:pPr marL="685800" lvl="1" indent="-228600" algn="l" rtl="0">
              <a:lnSpc>
                <a:spcPct val="90000"/>
              </a:lnSpc>
              <a:spcBef>
                <a:spcPts val="1000"/>
              </a:spcBef>
              <a:spcAft>
                <a:spcPts val="0"/>
              </a:spcAft>
              <a:buSzPts val="1800"/>
              <a:buChar char="•"/>
            </a:pPr>
            <a:r>
              <a:rPr lang="en-US"/>
              <a:t>Alt Text</a:t>
            </a:r>
            <a:endParaRPr/>
          </a:p>
          <a:p>
            <a:pPr marL="685800" lvl="1" indent="-228600" algn="l" rtl="0">
              <a:lnSpc>
                <a:spcPct val="90000"/>
              </a:lnSpc>
              <a:spcBef>
                <a:spcPts val="1000"/>
              </a:spcBef>
              <a:spcAft>
                <a:spcPts val="0"/>
              </a:spcAft>
              <a:buSzPts val="1800"/>
              <a:buChar char="•"/>
            </a:pPr>
            <a:r>
              <a:rPr lang="en-US"/>
              <a:t>Caption</a:t>
            </a:r>
            <a:endParaRPr/>
          </a:p>
          <a:p>
            <a:pPr marL="685800" lvl="1" indent="-228600" algn="l" rtl="0">
              <a:lnSpc>
                <a:spcPct val="90000"/>
              </a:lnSpc>
              <a:spcBef>
                <a:spcPts val="1000"/>
              </a:spcBef>
              <a:spcAft>
                <a:spcPts val="0"/>
              </a:spcAft>
              <a:buSzPts val="1800"/>
              <a:buChar char="•"/>
            </a:pPr>
            <a:r>
              <a:rPr lang="en-US"/>
              <a:t>Document Body</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What should the text equivalent be?</a:t>
            </a:r>
            <a:endParaRPr/>
          </a:p>
        </p:txBody>
      </p:sp>
      <p:sp>
        <p:nvSpPr>
          <p:cNvPr id="256" name="Google Shape;256;p37"/>
          <p:cNvSpPr txBox="1">
            <a:spLocks noGrp="1"/>
          </p:cNvSpPr>
          <p:nvPr>
            <p:ph type="body" idx="1"/>
          </p:nvPr>
        </p:nvSpPr>
        <p:spPr>
          <a:xfrm>
            <a:off x="838200" y="1825625"/>
            <a:ext cx="10515600" cy="4861200"/>
          </a:xfrm>
          <a:prstGeom prst="rect">
            <a:avLst/>
          </a:prstGeom>
          <a:noFill/>
          <a:ln>
            <a:noFill/>
          </a:ln>
        </p:spPr>
        <p:txBody>
          <a:bodyPr spcFirstLastPara="1" wrap="square" lIns="91425" tIns="45700" rIns="91425" bIns="45700" anchor="t" anchorCtr="0">
            <a:noAutofit/>
          </a:bodyPr>
          <a:lstStyle/>
          <a:p>
            <a:pPr marL="228600" marR="0" lvl="0" indent="-165100" algn="l" rtl="0">
              <a:lnSpc>
                <a:spcPct val="90000"/>
              </a:lnSpc>
              <a:spcBef>
                <a:spcPts val="1000"/>
              </a:spcBef>
              <a:spcAft>
                <a:spcPts val="0"/>
              </a:spcAft>
              <a:buClr>
                <a:schemeClr val="dk1"/>
              </a:buClr>
              <a:buSzPts val="1800"/>
              <a:buFont typeface="Arial"/>
              <a:buChar char="•"/>
            </a:pPr>
            <a:r>
              <a:rPr lang="en-US"/>
              <a:t>Context is important</a:t>
            </a:r>
            <a:endParaRPr/>
          </a:p>
          <a:p>
            <a:pPr marL="0" marR="0" lvl="0" indent="0" algn="l" rtl="0">
              <a:lnSpc>
                <a:spcPct val="90000"/>
              </a:lnSpc>
              <a:spcBef>
                <a:spcPts val="1000"/>
              </a:spcBef>
              <a:spcAft>
                <a:spcPts val="0"/>
              </a:spcAft>
              <a:buNone/>
            </a:pPr>
            <a:endParaRPr/>
          </a:p>
          <a:p>
            <a:pPr marL="0" marR="0" lvl="0" indent="0" algn="l" rtl="0">
              <a:lnSpc>
                <a:spcPct val="90000"/>
              </a:lnSpc>
              <a:spcBef>
                <a:spcPts val="1000"/>
              </a:spcBef>
              <a:spcAft>
                <a:spcPts val="0"/>
              </a:spcAft>
              <a:buNone/>
            </a:pPr>
            <a:endParaRPr/>
          </a:p>
          <a:p>
            <a:pPr marL="0" marR="0" lvl="0" indent="0" algn="l" rtl="0">
              <a:lnSpc>
                <a:spcPct val="90000"/>
              </a:lnSpc>
              <a:spcBef>
                <a:spcPts val="1000"/>
              </a:spcBef>
              <a:spcAft>
                <a:spcPts val="0"/>
              </a:spcAft>
              <a:buNone/>
            </a:pPr>
            <a:endParaRPr/>
          </a:p>
          <a:p>
            <a:pPr marL="0" marR="0" lvl="0" indent="0" algn="l" rtl="0">
              <a:lnSpc>
                <a:spcPct val="90000"/>
              </a:lnSpc>
              <a:spcBef>
                <a:spcPts val="1000"/>
              </a:spcBef>
              <a:spcAft>
                <a:spcPts val="0"/>
              </a:spcAft>
              <a:buNone/>
            </a:pPr>
            <a:endParaRPr/>
          </a:p>
          <a:p>
            <a:pPr marL="0" marR="0" lvl="0" indent="0" algn="l" rtl="0">
              <a:lnSpc>
                <a:spcPct val="90000"/>
              </a:lnSpc>
              <a:spcBef>
                <a:spcPts val="1000"/>
              </a:spcBef>
              <a:spcAft>
                <a:spcPts val="0"/>
              </a:spcAft>
              <a:buNone/>
            </a:pPr>
            <a:endParaRPr/>
          </a:p>
          <a:p>
            <a:pPr marL="0" marR="0" lvl="0" indent="0" algn="l" rtl="0">
              <a:lnSpc>
                <a:spcPct val="90000"/>
              </a:lnSpc>
              <a:spcBef>
                <a:spcPts val="1000"/>
              </a:spcBef>
              <a:spcAft>
                <a:spcPts val="0"/>
              </a:spcAft>
              <a:buNone/>
            </a:pPr>
            <a:endParaRPr/>
          </a:p>
          <a:p>
            <a:pPr marL="0" marR="0" lvl="0" indent="0" algn="l" rtl="0">
              <a:lnSpc>
                <a:spcPct val="90000"/>
              </a:lnSpc>
              <a:spcBef>
                <a:spcPts val="1000"/>
              </a:spcBef>
              <a:spcAft>
                <a:spcPts val="0"/>
              </a:spcAft>
              <a:buNone/>
            </a:pPr>
            <a:endParaRPr/>
          </a:p>
          <a:p>
            <a:pPr marL="457200" marR="0" lvl="0" indent="-342900" algn="l" rtl="0">
              <a:lnSpc>
                <a:spcPct val="90000"/>
              </a:lnSpc>
              <a:spcBef>
                <a:spcPts val="1000"/>
              </a:spcBef>
              <a:spcAft>
                <a:spcPts val="0"/>
              </a:spcAft>
              <a:buSzPts val="1800"/>
              <a:buChar char="•"/>
            </a:pPr>
            <a:r>
              <a:rPr lang="en-US"/>
              <a:t>What does the image convey?</a:t>
            </a:r>
            <a:endParaRPr/>
          </a:p>
          <a:p>
            <a:pPr marL="0" marR="0" lvl="0" indent="0" algn="l" rtl="0">
              <a:lnSpc>
                <a:spcPct val="90000"/>
              </a:lnSpc>
              <a:spcBef>
                <a:spcPts val="1000"/>
              </a:spcBef>
              <a:spcAft>
                <a:spcPts val="0"/>
              </a:spcAft>
              <a:buNone/>
            </a:pPr>
            <a:endParaRPr/>
          </a:p>
          <a:p>
            <a:pPr marL="0" marR="0" lvl="0" indent="0" algn="l" rtl="0">
              <a:lnSpc>
                <a:spcPct val="90000"/>
              </a:lnSpc>
              <a:spcBef>
                <a:spcPts val="1000"/>
              </a:spcBef>
              <a:spcAft>
                <a:spcPts val="0"/>
              </a:spcAft>
              <a:buNone/>
            </a:pPr>
            <a:endParaRPr/>
          </a:p>
        </p:txBody>
      </p:sp>
      <p:pic>
        <p:nvPicPr>
          <p:cNvPr id="257" name="Google Shape;257;p37"/>
          <p:cNvPicPr preferRelativeResize="0"/>
          <p:nvPr/>
        </p:nvPicPr>
        <p:blipFill>
          <a:blip r:embed="rId3">
            <a:alphaModFix/>
          </a:blip>
          <a:stretch>
            <a:fillRect/>
          </a:stretch>
        </p:blipFill>
        <p:spPr>
          <a:xfrm>
            <a:off x="1223975" y="2785325"/>
            <a:ext cx="4838225" cy="27630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Alt Text</a:t>
            </a:r>
            <a:endParaRPr/>
          </a:p>
        </p:txBody>
      </p:sp>
      <p:sp>
        <p:nvSpPr>
          <p:cNvPr id="263" name="Google Shape;263;p38"/>
          <p:cNvSpPr txBox="1">
            <a:spLocks noGrp="1"/>
          </p:cNvSpPr>
          <p:nvPr>
            <p:ph type="body" idx="1"/>
          </p:nvPr>
        </p:nvSpPr>
        <p:spPr>
          <a:xfrm>
            <a:off x="838200" y="1825625"/>
            <a:ext cx="10515600" cy="4861200"/>
          </a:xfrm>
          <a:prstGeom prst="rect">
            <a:avLst/>
          </a:prstGeom>
          <a:noFill/>
          <a:ln>
            <a:noFill/>
          </a:ln>
        </p:spPr>
        <p:txBody>
          <a:bodyPr spcFirstLastPara="1" wrap="square" lIns="91425" tIns="45700" rIns="91425" bIns="45700" anchor="t" anchorCtr="0">
            <a:noAutofit/>
          </a:bodyPr>
          <a:lstStyle/>
          <a:p>
            <a:pPr marL="228600" lvl="0" indent="-165100" algn="l" rtl="0">
              <a:lnSpc>
                <a:spcPct val="90000"/>
              </a:lnSpc>
              <a:spcBef>
                <a:spcPts val="1000"/>
              </a:spcBef>
              <a:spcAft>
                <a:spcPts val="0"/>
              </a:spcAft>
              <a:buSzPts val="1800"/>
              <a:buChar char="•"/>
            </a:pPr>
            <a:r>
              <a:rPr lang="en-US"/>
              <a:t>Concise and meaningful</a:t>
            </a:r>
            <a:endParaRPr/>
          </a:p>
          <a:p>
            <a:pPr marL="228600" lvl="0" indent="-165100" algn="l" rtl="0">
              <a:lnSpc>
                <a:spcPct val="90000"/>
              </a:lnSpc>
              <a:spcBef>
                <a:spcPts val="1000"/>
              </a:spcBef>
              <a:spcAft>
                <a:spcPts val="0"/>
              </a:spcAft>
              <a:buSzPts val="1800"/>
              <a:buChar char="•"/>
            </a:pPr>
            <a:r>
              <a:rPr lang="en-US"/>
              <a:t>120-150 characters</a:t>
            </a:r>
            <a:endParaRPr/>
          </a:p>
          <a:p>
            <a:pPr marL="685800" lvl="1" indent="-228600" algn="l" rtl="0">
              <a:lnSpc>
                <a:spcPct val="90000"/>
              </a:lnSpc>
              <a:spcBef>
                <a:spcPts val="1000"/>
              </a:spcBef>
              <a:spcAft>
                <a:spcPts val="0"/>
              </a:spcAft>
              <a:buSzPts val="1800"/>
              <a:buChar char="•"/>
            </a:pPr>
            <a:r>
              <a:rPr lang="en-US"/>
              <a:t>Right Click image</a:t>
            </a:r>
            <a:endParaRPr/>
          </a:p>
          <a:p>
            <a:pPr marL="685800" lvl="1" indent="-228600" algn="l" rtl="0">
              <a:lnSpc>
                <a:spcPct val="90000"/>
              </a:lnSpc>
              <a:spcBef>
                <a:spcPts val="1000"/>
              </a:spcBef>
              <a:spcAft>
                <a:spcPts val="0"/>
              </a:spcAft>
              <a:buSzPts val="1800"/>
              <a:buChar char="•"/>
            </a:pPr>
            <a:r>
              <a:rPr lang="en-US"/>
              <a:t>Select format picture</a:t>
            </a:r>
            <a:endParaRPr/>
          </a:p>
          <a:p>
            <a:pPr marL="685800" lvl="1" indent="-228600" algn="l" rtl="0">
              <a:lnSpc>
                <a:spcPct val="90000"/>
              </a:lnSpc>
              <a:spcBef>
                <a:spcPts val="1000"/>
              </a:spcBef>
              <a:spcAft>
                <a:spcPts val="0"/>
              </a:spcAft>
              <a:buSzPts val="1800"/>
              <a:buChar char="•"/>
            </a:pPr>
            <a:r>
              <a:rPr lang="en-US"/>
              <a:t>Open Layouts and Poperties</a:t>
            </a:r>
            <a:endParaRPr/>
          </a:p>
          <a:p>
            <a:pPr marL="685800" lvl="1" indent="-228600" algn="l" rtl="0">
              <a:lnSpc>
                <a:spcPct val="90000"/>
              </a:lnSpc>
              <a:spcBef>
                <a:spcPts val="1000"/>
              </a:spcBef>
              <a:spcAft>
                <a:spcPts val="0"/>
              </a:spcAft>
              <a:buSzPts val="1800"/>
              <a:buChar char="•"/>
            </a:pPr>
            <a:r>
              <a:rPr lang="en-US"/>
              <a:t>Expand “Alt Text”</a:t>
            </a:r>
            <a:endParaRPr/>
          </a:p>
          <a:p>
            <a:pPr marL="685800" lvl="1" indent="-228600" algn="l" rtl="0">
              <a:lnSpc>
                <a:spcPct val="90000"/>
              </a:lnSpc>
              <a:spcBef>
                <a:spcPts val="1000"/>
              </a:spcBef>
              <a:spcAft>
                <a:spcPts val="0"/>
              </a:spcAft>
              <a:buSzPts val="1800"/>
              <a:buChar char="•"/>
            </a:pPr>
            <a:r>
              <a:rPr lang="en-US"/>
              <a:t>Enter into “Description”</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Text that is a “picture”</a:t>
            </a:r>
            <a:endParaRPr/>
          </a:p>
        </p:txBody>
      </p:sp>
      <p:sp>
        <p:nvSpPr>
          <p:cNvPr id="270" name="Google Shape;270;p39"/>
          <p:cNvSpPr txBox="1">
            <a:spLocks noGrp="1"/>
          </p:cNvSpPr>
          <p:nvPr>
            <p:ph type="body" idx="2"/>
          </p:nvPr>
        </p:nvSpPr>
        <p:spPr>
          <a:xfrm>
            <a:off x="5505994" y="1825624"/>
            <a:ext cx="5847806" cy="4803775"/>
          </a:xfrm>
          <a:prstGeom prst="rect">
            <a:avLst/>
          </a:prstGeom>
          <a:noFill/>
          <a:ln>
            <a:noFill/>
          </a:ln>
        </p:spPr>
        <p:txBody>
          <a:bodyPr spcFirstLastPara="1" wrap="square" lIns="91425" tIns="45700" rIns="91425" bIns="45700" anchor="t" anchorCtr="0">
            <a:noAutofit/>
          </a:bodyPr>
          <a:lstStyle/>
          <a:p>
            <a:pPr marL="228600" lvl="0" indent="-254634" algn="l" rtl="0">
              <a:lnSpc>
                <a:spcPct val="80000"/>
              </a:lnSpc>
              <a:spcBef>
                <a:spcPts val="0"/>
              </a:spcBef>
              <a:spcAft>
                <a:spcPts val="0"/>
              </a:spcAft>
              <a:buClr>
                <a:schemeClr val="dk1"/>
              </a:buClr>
              <a:buSzPts val="3000"/>
              <a:buChar char="•"/>
            </a:pPr>
            <a:r>
              <a:rPr lang="en-US" sz="3000"/>
              <a:t>Sometimes, what is on the page “looks” like text – in that I can, as a sighted person, read the text.  </a:t>
            </a:r>
            <a:endParaRPr sz="3000"/>
          </a:p>
          <a:p>
            <a:pPr marL="228600" lvl="0" indent="-254634" algn="l" rtl="0">
              <a:lnSpc>
                <a:spcPct val="80000"/>
              </a:lnSpc>
              <a:spcBef>
                <a:spcPts val="1000"/>
              </a:spcBef>
              <a:spcAft>
                <a:spcPts val="0"/>
              </a:spcAft>
              <a:buClr>
                <a:schemeClr val="dk1"/>
              </a:buClr>
              <a:buSzPts val="3000"/>
              <a:buChar char="•"/>
            </a:pPr>
            <a:r>
              <a:rPr lang="en-US" sz="3000"/>
              <a:t>When the text is actually a “picture” of text, it is much more difficult to read for a person using a screen reader or screen magnification to read.</a:t>
            </a:r>
            <a:endParaRPr sz="3000"/>
          </a:p>
          <a:p>
            <a:pPr marL="228600" lvl="0" indent="-254634" algn="l" rtl="0">
              <a:lnSpc>
                <a:spcPct val="80000"/>
              </a:lnSpc>
              <a:spcBef>
                <a:spcPts val="1000"/>
              </a:spcBef>
              <a:spcAft>
                <a:spcPts val="0"/>
              </a:spcAft>
              <a:buClr>
                <a:schemeClr val="dk1"/>
              </a:buClr>
              <a:buSzPts val="3000"/>
              <a:buChar char="•"/>
            </a:pPr>
            <a:r>
              <a:rPr lang="en-US" sz="3000"/>
              <a:t>It’s not that you can’t use “fancy text”, but the picture must have a text-equivalent.</a:t>
            </a:r>
            <a:endParaRPr sz="3000"/>
          </a:p>
          <a:p>
            <a:pPr marL="0" lvl="0" indent="0" algn="l" rtl="0">
              <a:lnSpc>
                <a:spcPct val="80000"/>
              </a:lnSpc>
              <a:spcBef>
                <a:spcPts val="1000"/>
              </a:spcBef>
              <a:spcAft>
                <a:spcPts val="0"/>
              </a:spcAft>
              <a:buNone/>
            </a:pPr>
            <a:endParaRPr sz="2590"/>
          </a:p>
        </p:txBody>
      </p:sp>
      <p:pic>
        <p:nvPicPr>
          <p:cNvPr id="271" name="Google Shape;271;p39" descr="Picture of a lake with a weather report superimposed.&#10;Weather report talks about a storm threat with locally heavy rain, damaging winds, and hail."/>
          <p:cNvPicPr preferRelativeResize="0"/>
          <p:nvPr/>
        </p:nvPicPr>
        <p:blipFill rotWithShape="1">
          <a:blip r:embed="rId3">
            <a:alphaModFix/>
          </a:blip>
          <a:srcRect l="51111" t="60288" r="5510" b="16718"/>
          <a:stretch/>
        </p:blipFill>
        <p:spPr>
          <a:xfrm>
            <a:off x="646615" y="2561128"/>
            <a:ext cx="4859384" cy="333276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40" descr="A picture of the word &quot;Storm&quot; from the previous slide that has been magnified to fill the whole screen. The word is generally not readable, even with good vision."/>
          <p:cNvPicPr preferRelativeResize="0"/>
          <p:nvPr/>
        </p:nvPicPr>
        <p:blipFill rotWithShape="1">
          <a:blip r:embed="rId3">
            <a:alphaModFix/>
          </a:blip>
          <a:srcRect l="16514" t="10572" r="69479" b="78510"/>
          <a:stretch/>
        </p:blipFill>
        <p:spPr>
          <a:xfrm>
            <a:off x="205739" y="320040"/>
            <a:ext cx="11610560" cy="62103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1" descr="The word &quot;storm&quot; magnified as in the previous slide, but the word is text and not a picture. The word is completely readable, either visually or with a screen reader."/>
          <p:cNvSpPr txBox="1">
            <a:spLocks noGrp="1"/>
          </p:cNvSpPr>
          <p:nvPr>
            <p:ph type="body" idx="1"/>
          </p:nvPr>
        </p:nvSpPr>
        <p:spPr>
          <a:xfrm>
            <a:off x="591900" y="866175"/>
            <a:ext cx="11144400" cy="50823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dk1"/>
              </a:buClr>
              <a:buSzPts val="9600"/>
              <a:buNone/>
            </a:pPr>
            <a:r>
              <a:rPr lang="en-US" sz="35000"/>
              <a:t>Storm</a:t>
            </a:r>
            <a:endParaRPr sz="350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6000"/>
              <a:buFont typeface="Calibri"/>
              <a:buNone/>
            </a:pPr>
            <a:r>
              <a:rPr lang="en-US"/>
              <a:t>The Law</a:t>
            </a:r>
            <a:endParaRPr/>
          </a:p>
        </p:txBody>
      </p:sp>
      <p:sp>
        <p:nvSpPr>
          <p:cNvPr id="103" name="Google Shape;103;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88888"/>
              </a:buClr>
              <a:buSzPts val="2400"/>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Accessible Word Tables</a:t>
            </a:r>
            <a:endParaRPr/>
          </a:p>
        </p:txBody>
      </p:sp>
      <p:sp>
        <p:nvSpPr>
          <p:cNvPr id="289" name="Google Shape;289;p42"/>
          <p:cNvSpPr txBox="1">
            <a:spLocks noGrp="1"/>
          </p:cNvSpPr>
          <p:nvPr>
            <p:ph type="body" idx="1"/>
          </p:nvPr>
        </p:nvSpPr>
        <p:spPr>
          <a:xfrm>
            <a:off x="838200" y="1825625"/>
            <a:ext cx="10515600" cy="4861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None/>
            </a:pPr>
            <a:r>
              <a:rPr lang="en-US"/>
              <a:t>Important: Word cannot handle (accessible) complex data tables</a:t>
            </a:r>
            <a:endParaRPr/>
          </a:p>
          <a:p>
            <a:pPr marL="457200" marR="0" lvl="0" indent="-342900" algn="l" rtl="0">
              <a:lnSpc>
                <a:spcPct val="90000"/>
              </a:lnSpc>
              <a:spcBef>
                <a:spcPts val="1000"/>
              </a:spcBef>
              <a:spcAft>
                <a:spcPts val="0"/>
              </a:spcAft>
              <a:buSzPts val="1800"/>
              <a:buChar char="•"/>
            </a:pPr>
            <a:r>
              <a:rPr lang="en-US"/>
              <a:t>Identify Row Headers	</a:t>
            </a:r>
            <a:endParaRPr/>
          </a:p>
          <a:p>
            <a:pPr marL="914400" marR="0" lvl="1" indent="-342900" algn="l" rtl="0">
              <a:lnSpc>
                <a:spcPct val="90000"/>
              </a:lnSpc>
              <a:spcBef>
                <a:spcPts val="0"/>
              </a:spcBef>
              <a:spcAft>
                <a:spcPts val="0"/>
              </a:spcAft>
              <a:buSzPts val="1800"/>
              <a:buChar char="•"/>
            </a:pPr>
            <a:r>
              <a:rPr lang="en-US"/>
              <a:t>Select Header Row</a:t>
            </a:r>
            <a:endParaRPr/>
          </a:p>
          <a:p>
            <a:pPr marL="914400" marR="0" lvl="1" indent="-342900" algn="l" rtl="0">
              <a:lnSpc>
                <a:spcPct val="90000"/>
              </a:lnSpc>
              <a:spcBef>
                <a:spcPts val="0"/>
              </a:spcBef>
              <a:spcAft>
                <a:spcPts val="0"/>
              </a:spcAft>
              <a:buSzPts val="1800"/>
              <a:buChar char="•"/>
            </a:pPr>
            <a:r>
              <a:rPr lang="en-US"/>
              <a:t>Right Click Table</a:t>
            </a:r>
            <a:endParaRPr/>
          </a:p>
          <a:p>
            <a:pPr marL="914400" marR="0" lvl="1" indent="-342900" algn="l" rtl="0">
              <a:lnSpc>
                <a:spcPct val="90000"/>
              </a:lnSpc>
              <a:spcBef>
                <a:spcPts val="0"/>
              </a:spcBef>
              <a:spcAft>
                <a:spcPts val="0"/>
              </a:spcAft>
              <a:buSzPts val="1800"/>
              <a:buChar char="•"/>
            </a:pPr>
            <a:r>
              <a:rPr lang="en-US"/>
              <a:t>Select “Table Properties”</a:t>
            </a:r>
            <a:endParaRPr/>
          </a:p>
          <a:p>
            <a:pPr marL="914400" marR="0" lvl="1" indent="-342900" algn="l" rtl="0">
              <a:lnSpc>
                <a:spcPct val="90000"/>
              </a:lnSpc>
              <a:spcBef>
                <a:spcPts val="0"/>
              </a:spcBef>
              <a:spcAft>
                <a:spcPts val="0"/>
              </a:spcAft>
              <a:buSzPts val="1800"/>
              <a:buChar char="•"/>
            </a:pPr>
            <a:r>
              <a:rPr lang="en-US"/>
              <a:t>Open “Row” tab</a:t>
            </a:r>
            <a:endParaRPr/>
          </a:p>
          <a:p>
            <a:pPr marL="914400" marR="0" lvl="1" indent="-342900" algn="l" rtl="0">
              <a:lnSpc>
                <a:spcPct val="90000"/>
              </a:lnSpc>
              <a:spcBef>
                <a:spcPts val="0"/>
              </a:spcBef>
              <a:spcAft>
                <a:spcPts val="0"/>
              </a:spcAft>
              <a:buSzPts val="1800"/>
              <a:buChar char="•"/>
            </a:pPr>
            <a:r>
              <a:rPr lang="en-US"/>
              <a:t>Check “Repeat as header row at the top of each page”</a:t>
            </a:r>
            <a:endParaRPr/>
          </a:p>
          <a:p>
            <a:pPr marL="457200" marR="0" lvl="0" indent="-342900" algn="l" rtl="0">
              <a:lnSpc>
                <a:spcPct val="90000"/>
              </a:lnSpc>
              <a:spcBef>
                <a:spcPts val="1000"/>
              </a:spcBef>
              <a:spcAft>
                <a:spcPts val="0"/>
              </a:spcAft>
              <a:buSzPts val="1800"/>
              <a:buChar char="•"/>
            </a:pPr>
            <a:r>
              <a:rPr lang="en-US"/>
              <a:t>Add Alt-Text to the table for screen readers</a:t>
            </a:r>
            <a:endParaRPr/>
          </a:p>
          <a:p>
            <a:pPr marL="914400" marR="0" lvl="1" indent="-342900" algn="l" rtl="0">
              <a:lnSpc>
                <a:spcPct val="90000"/>
              </a:lnSpc>
              <a:spcBef>
                <a:spcPts val="1000"/>
              </a:spcBef>
              <a:spcAft>
                <a:spcPts val="0"/>
              </a:spcAft>
              <a:buSzPts val="1800"/>
              <a:buChar char="•"/>
            </a:pPr>
            <a:r>
              <a:rPr lang="en-US"/>
              <a:t>In “Table Properties”, open “Alt-Text” tab</a:t>
            </a:r>
            <a:endParaRPr/>
          </a:p>
          <a:p>
            <a:pPr marL="914400" marR="0" lvl="1" indent="-342900" algn="l" rtl="0">
              <a:lnSpc>
                <a:spcPct val="90000"/>
              </a:lnSpc>
              <a:spcBef>
                <a:spcPts val="0"/>
              </a:spcBef>
              <a:spcAft>
                <a:spcPts val="0"/>
              </a:spcAft>
              <a:buSzPts val="1800"/>
              <a:buChar char="•"/>
            </a:pPr>
            <a:r>
              <a:rPr lang="en-US"/>
              <a:t>Type alt-text to describe data in table</a:t>
            </a:r>
            <a:endParaRPr/>
          </a:p>
          <a:p>
            <a:pPr marL="457200" marR="0" lvl="0" indent="-342900" algn="l" rtl="0">
              <a:lnSpc>
                <a:spcPct val="90000"/>
              </a:lnSpc>
              <a:spcBef>
                <a:spcPts val="1000"/>
              </a:spcBef>
              <a:spcAft>
                <a:spcPts val="0"/>
              </a:spcAft>
              <a:buSzPts val="1800"/>
              <a:buChar char="•"/>
            </a:pPr>
            <a:r>
              <a:rPr lang="en-US"/>
              <a:t>In Word, that is all you can do “behind the screen” to make a table accessible</a:t>
            </a:r>
            <a:endParaRPr/>
          </a:p>
          <a:p>
            <a:pPr marL="0" marR="0" lvl="0" indent="0" algn="l" rtl="0">
              <a:lnSpc>
                <a:spcPct val="90000"/>
              </a:lnSpc>
              <a:spcBef>
                <a:spcPts val="1000"/>
              </a:spcBef>
              <a:spcAft>
                <a:spcPts val="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Shape 293"/>
        <p:cNvGrpSpPr/>
        <p:nvPr/>
      </p:nvGrpSpPr>
      <p:grpSpPr>
        <a:xfrm>
          <a:off x="0" y="0"/>
          <a:ext cx="0" cy="0"/>
          <a:chOff x="0" y="0"/>
          <a:chExt cx="0" cy="0"/>
        </a:xfrm>
      </p:grpSpPr>
      <p:sp>
        <p:nvSpPr>
          <p:cNvPr id="294" name="Google Shape;294;p43"/>
          <p:cNvSpPr txBox="1">
            <a:spLocks noGrp="1"/>
          </p:cNvSpPr>
          <p:nvPr>
            <p:ph type="title"/>
          </p:nvPr>
        </p:nvSpPr>
        <p:spPr>
          <a:xfrm>
            <a:off x="914400" y="31940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How do I make an accessible table?</a:t>
            </a:r>
            <a:endParaRPr/>
          </a:p>
        </p:txBody>
      </p:sp>
      <p:sp>
        <p:nvSpPr>
          <p:cNvPr id="295" name="Google Shape;295;p43"/>
          <p:cNvSpPr txBox="1">
            <a:spLocks noGrp="1"/>
          </p:cNvSpPr>
          <p:nvPr>
            <p:ph type="body" idx="1"/>
          </p:nvPr>
        </p:nvSpPr>
        <p:spPr>
          <a:xfrm>
            <a:off x="838200" y="1825625"/>
            <a:ext cx="3856200" cy="4351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a:t>Use the built-in “insert table” command.</a:t>
            </a:r>
            <a:endParaRPr/>
          </a:p>
          <a:p>
            <a:pPr marL="342900" lvl="3" indent="-200025" algn="l" rtl="0">
              <a:lnSpc>
                <a:spcPct val="90000"/>
              </a:lnSpc>
              <a:spcBef>
                <a:spcPts val="1000"/>
              </a:spcBef>
              <a:spcAft>
                <a:spcPts val="0"/>
              </a:spcAft>
              <a:buSzPts val="2400"/>
              <a:buAutoNum type="arabicPeriod"/>
            </a:pPr>
            <a:r>
              <a:rPr lang="en-US" sz="2400"/>
              <a:t>Go to “Insert” Ribbon</a:t>
            </a:r>
            <a:endParaRPr sz="2400"/>
          </a:p>
          <a:p>
            <a:pPr marL="342900" lvl="3" indent="-200025" algn="l" rtl="0">
              <a:lnSpc>
                <a:spcPct val="90000"/>
              </a:lnSpc>
              <a:spcBef>
                <a:spcPts val="0"/>
              </a:spcBef>
              <a:spcAft>
                <a:spcPts val="0"/>
              </a:spcAft>
              <a:buSzPts val="2400"/>
              <a:buAutoNum type="arabicPeriod"/>
            </a:pPr>
            <a:r>
              <a:rPr lang="en-US" sz="2400"/>
              <a:t>Click “Tables” Button</a:t>
            </a:r>
            <a:endParaRPr sz="2400"/>
          </a:p>
          <a:p>
            <a:pPr marL="342900" lvl="3" indent="-200025" algn="l" rtl="0">
              <a:lnSpc>
                <a:spcPct val="90000"/>
              </a:lnSpc>
              <a:spcBef>
                <a:spcPts val="0"/>
              </a:spcBef>
              <a:spcAft>
                <a:spcPts val="0"/>
              </a:spcAft>
              <a:buSzPts val="2400"/>
              <a:buAutoNum type="arabicPeriod"/>
            </a:pPr>
            <a:r>
              <a:rPr lang="en-US" sz="2400"/>
              <a:t>Click “Insert Table”</a:t>
            </a:r>
            <a:endParaRPr sz="2400"/>
          </a:p>
          <a:p>
            <a:pPr marL="342900" lvl="0" indent="-47625" algn="l" rtl="0">
              <a:lnSpc>
                <a:spcPct val="90000"/>
              </a:lnSpc>
              <a:spcBef>
                <a:spcPts val="1000"/>
              </a:spcBef>
              <a:spcAft>
                <a:spcPts val="0"/>
              </a:spcAft>
              <a:buClr>
                <a:schemeClr val="dk1"/>
              </a:buClr>
              <a:buSzPts val="2800"/>
              <a:buNone/>
            </a:pPr>
            <a:endParaRPr/>
          </a:p>
        </p:txBody>
      </p:sp>
      <p:pic>
        <p:nvPicPr>
          <p:cNvPr id="296" name="Google Shape;296;p43"/>
          <p:cNvPicPr preferRelativeResize="0"/>
          <p:nvPr/>
        </p:nvPicPr>
        <p:blipFill rotWithShape="1">
          <a:blip r:embed="rId3">
            <a:alphaModFix/>
          </a:blip>
          <a:srcRect l="63506" r="23189" b="66682"/>
          <a:stretch/>
        </p:blipFill>
        <p:spPr>
          <a:xfrm>
            <a:off x="5674171" y="1797375"/>
            <a:ext cx="4408726" cy="464435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Shape 301"/>
        <p:cNvGrpSpPr/>
        <p:nvPr/>
      </p:nvGrpSpPr>
      <p:grpSpPr>
        <a:xfrm>
          <a:off x="0" y="0"/>
          <a:ext cx="0" cy="0"/>
          <a:chOff x="0" y="0"/>
          <a:chExt cx="0" cy="0"/>
        </a:xfrm>
      </p:grpSpPr>
      <p:sp>
        <p:nvSpPr>
          <p:cNvPr id="302" name="Google Shape;302;p44"/>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Setting Table Properties for Accessibility</a:t>
            </a:r>
            <a:endParaRPr/>
          </a:p>
        </p:txBody>
      </p:sp>
      <p:sp>
        <p:nvSpPr>
          <p:cNvPr id="303" name="Google Shape;303;p44"/>
          <p:cNvSpPr txBox="1">
            <a:spLocks noGrp="1"/>
          </p:cNvSpPr>
          <p:nvPr>
            <p:ph type="body" idx="1"/>
          </p:nvPr>
        </p:nvSpPr>
        <p:spPr>
          <a:xfrm>
            <a:off x="838200" y="1825625"/>
            <a:ext cx="3577800" cy="43512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a:t>Click into the first cell of your table.</a:t>
            </a:r>
            <a:endParaRPr/>
          </a:p>
          <a:p>
            <a:pPr marL="457200" lvl="0" indent="-342900" algn="l" rtl="0">
              <a:spcBef>
                <a:spcPts val="0"/>
              </a:spcBef>
              <a:spcAft>
                <a:spcPts val="0"/>
              </a:spcAft>
              <a:buSzPts val="1800"/>
              <a:buChar char="•"/>
            </a:pPr>
            <a:r>
              <a:rPr lang="en-US"/>
              <a:t>Right click.</a:t>
            </a:r>
            <a:endParaRPr/>
          </a:p>
          <a:p>
            <a:pPr marL="457200" lvl="0" indent="-342900" algn="l" rtl="0">
              <a:spcBef>
                <a:spcPts val="0"/>
              </a:spcBef>
              <a:spcAft>
                <a:spcPts val="0"/>
              </a:spcAft>
              <a:buSzPts val="1800"/>
              <a:buChar char="•"/>
            </a:pPr>
            <a:r>
              <a:rPr lang="en-US"/>
              <a:t>Open table properties.</a:t>
            </a:r>
            <a:endParaRPr/>
          </a:p>
          <a:p>
            <a:pPr marL="457200" lvl="0" indent="-342900" algn="l" rtl="0">
              <a:spcBef>
                <a:spcPts val="0"/>
              </a:spcBef>
              <a:spcAft>
                <a:spcPts val="0"/>
              </a:spcAft>
              <a:buSzPts val="1800"/>
              <a:buChar char="•"/>
            </a:pPr>
            <a:r>
              <a:rPr lang="en-US"/>
              <a:t>Make changes in the row and alt text tabs as described.</a:t>
            </a:r>
            <a:endParaRPr/>
          </a:p>
        </p:txBody>
      </p:sp>
      <p:pic>
        <p:nvPicPr>
          <p:cNvPr id="304" name="Google Shape;304;p44"/>
          <p:cNvPicPr preferRelativeResize="0"/>
          <p:nvPr/>
        </p:nvPicPr>
        <p:blipFill rotWithShape="1">
          <a:blip r:embed="rId3">
            <a:alphaModFix/>
          </a:blip>
          <a:srcRect l="33793" t="17714" r="34457" b="24863"/>
          <a:stretch/>
        </p:blipFill>
        <p:spPr>
          <a:xfrm>
            <a:off x="4416150" y="1825625"/>
            <a:ext cx="3608811" cy="4351202"/>
          </a:xfrm>
          <a:prstGeom prst="rect">
            <a:avLst/>
          </a:prstGeom>
          <a:noFill/>
          <a:ln>
            <a:noFill/>
          </a:ln>
        </p:spPr>
      </p:pic>
      <p:pic>
        <p:nvPicPr>
          <p:cNvPr id="305" name="Google Shape;305;p44"/>
          <p:cNvPicPr preferRelativeResize="0"/>
          <p:nvPr/>
        </p:nvPicPr>
        <p:blipFill rotWithShape="1">
          <a:blip r:embed="rId4">
            <a:alphaModFix/>
          </a:blip>
          <a:srcRect l="34613" t="18099" r="33873" b="25796"/>
          <a:stretch/>
        </p:blipFill>
        <p:spPr>
          <a:xfrm>
            <a:off x="8024950" y="1883350"/>
            <a:ext cx="3608798" cy="4282866"/>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4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Tables</a:t>
            </a:r>
            <a:endParaRPr/>
          </a:p>
        </p:txBody>
      </p:sp>
      <p:sp>
        <p:nvSpPr>
          <p:cNvPr id="311" name="Google Shape;311;p45"/>
          <p:cNvSpPr txBox="1">
            <a:spLocks noGrp="1"/>
          </p:cNvSpPr>
          <p:nvPr>
            <p:ph type="body" idx="1"/>
          </p:nvPr>
        </p:nvSpPr>
        <p:spPr>
          <a:xfrm>
            <a:off x="838200" y="1825625"/>
            <a:ext cx="10515600" cy="48612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90000"/>
              </a:lnSpc>
              <a:spcBef>
                <a:spcPts val="1000"/>
              </a:spcBef>
              <a:spcAft>
                <a:spcPts val="0"/>
              </a:spcAft>
              <a:buSzPts val="1800"/>
              <a:buChar char="•"/>
            </a:pPr>
            <a:r>
              <a:rPr lang="en-US"/>
              <a:t>Outside of Word, you can do more to identify additional row headers, etc.</a:t>
            </a:r>
            <a:endParaRPr/>
          </a:p>
          <a:p>
            <a:pPr marL="457200" marR="0" lvl="0" indent="-342900" algn="l" rtl="0">
              <a:lnSpc>
                <a:spcPct val="90000"/>
              </a:lnSpc>
              <a:spcBef>
                <a:spcPts val="0"/>
              </a:spcBef>
              <a:spcAft>
                <a:spcPts val="0"/>
              </a:spcAft>
              <a:buSzPts val="1800"/>
              <a:buChar char="•"/>
            </a:pPr>
            <a:r>
              <a:rPr lang="en-US"/>
              <a:t>Consider adding a summary, through Table Alternative Text, for complex tables</a:t>
            </a:r>
            <a:endParaRPr/>
          </a:p>
          <a:p>
            <a:pPr marL="457200" marR="0" lvl="0" indent="-342900" algn="l" rtl="0">
              <a:lnSpc>
                <a:spcPct val="90000"/>
              </a:lnSpc>
              <a:spcBef>
                <a:spcPts val="0"/>
              </a:spcBef>
              <a:spcAft>
                <a:spcPts val="0"/>
              </a:spcAft>
              <a:buSzPts val="1800"/>
              <a:buChar char="•"/>
            </a:pPr>
            <a:r>
              <a:rPr lang="en-US"/>
              <a:t>Avoid Using Tables for Layout!</a:t>
            </a:r>
            <a:endParaRPr/>
          </a:p>
          <a:p>
            <a:pPr marL="914400" marR="0" lvl="1" indent="-342900" algn="l" rtl="0">
              <a:lnSpc>
                <a:spcPct val="90000"/>
              </a:lnSpc>
              <a:spcBef>
                <a:spcPts val="0"/>
              </a:spcBef>
              <a:spcAft>
                <a:spcPts val="0"/>
              </a:spcAft>
              <a:buSzPts val="1800"/>
              <a:buChar char="•"/>
            </a:pPr>
            <a:r>
              <a:rPr lang="en-US"/>
              <a:t>Not perfect, but can work</a:t>
            </a:r>
            <a:endParaRPr/>
          </a:p>
          <a:p>
            <a:pPr marL="914400" marR="0" lvl="1" indent="-342900" algn="l" rtl="0">
              <a:lnSpc>
                <a:spcPct val="90000"/>
              </a:lnSpc>
              <a:spcBef>
                <a:spcPts val="0"/>
              </a:spcBef>
              <a:spcAft>
                <a:spcPts val="0"/>
              </a:spcAft>
              <a:buSzPts val="1800"/>
              <a:buChar char="•"/>
            </a:pPr>
            <a:r>
              <a:rPr lang="en-US"/>
              <a:t>Must consider reading order</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4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Color and Color Contrast</a:t>
            </a:r>
            <a:endParaRPr/>
          </a:p>
        </p:txBody>
      </p:sp>
      <p:sp>
        <p:nvSpPr>
          <p:cNvPr id="317" name="Google Shape;317;p46"/>
          <p:cNvSpPr txBox="1">
            <a:spLocks noGrp="1"/>
          </p:cNvSpPr>
          <p:nvPr>
            <p:ph type="body" idx="1"/>
          </p:nvPr>
        </p:nvSpPr>
        <p:spPr>
          <a:xfrm>
            <a:off x="838200" y="1825625"/>
            <a:ext cx="10515600" cy="48612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90000"/>
              </a:lnSpc>
              <a:spcBef>
                <a:spcPts val="1000"/>
              </a:spcBef>
              <a:spcAft>
                <a:spcPts val="0"/>
              </a:spcAft>
              <a:buSzPts val="1800"/>
              <a:buChar char="•"/>
            </a:pPr>
            <a:r>
              <a:rPr lang="en-US"/>
              <a:t>Keep color contrast high for better all-around readability</a:t>
            </a:r>
            <a:endParaRPr/>
          </a:p>
          <a:p>
            <a:pPr marL="457200" marR="0" lvl="0" indent="-342900" algn="l" rtl="0">
              <a:lnSpc>
                <a:spcPct val="90000"/>
              </a:lnSpc>
              <a:spcBef>
                <a:spcPts val="0"/>
              </a:spcBef>
              <a:spcAft>
                <a:spcPts val="0"/>
              </a:spcAft>
              <a:buSzPts val="1800"/>
              <a:buChar char="•"/>
            </a:pPr>
            <a:r>
              <a:rPr lang="en-US"/>
              <a:t>Don’t only use color to convey information</a:t>
            </a:r>
            <a:endParaRPr/>
          </a:p>
          <a:p>
            <a:pPr marL="914400" marR="0" lvl="1" indent="-342900" algn="l" rtl="0">
              <a:lnSpc>
                <a:spcPct val="90000"/>
              </a:lnSpc>
              <a:spcBef>
                <a:spcPts val="0"/>
              </a:spcBef>
              <a:spcAft>
                <a:spcPts val="0"/>
              </a:spcAft>
              <a:buSzPts val="1800"/>
              <a:buChar char="•"/>
            </a:pPr>
            <a:r>
              <a:rPr lang="en-US"/>
              <a:t>For example, don’t use red font color to emphasize text</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4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Color Contrast</a:t>
            </a:r>
            <a:endParaRPr/>
          </a:p>
        </p:txBody>
      </p:sp>
      <p:pic>
        <p:nvPicPr>
          <p:cNvPr id="324" name="Google Shape;324;p47" descr="Picture of a page of text from a health insurance information booklet. At the bottom is a text box directing people to a website. The website address is written in dark green text on a medium green background. The words are difficult to see visually."/>
          <p:cNvPicPr preferRelativeResize="0">
            <a:picLocks noGrp="1"/>
          </p:cNvPicPr>
          <p:nvPr>
            <p:ph type="body" idx="1"/>
          </p:nvPr>
        </p:nvPicPr>
        <p:blipFill rotWithShape="1">
          <a:blip r:embed="rId3">
            <a:alphaModFix/>
          </a:blip>
          <a:srcRect l="16482" t="29843" r="44180" b="9915"/>
          <a:stretch/>
        </p:blipFill>
        <p:spPr>
          <a:xfrm>
            <a:off x="2186940" y="1440863"/>
            <a:ext cx="7818000" cy="50364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4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Color and Information</a:t>
            </a:r>
            <a:endParaRPr/>
          </a:p>
        </p:txBody>
      </p:sp>
      <p:pic>
        <p:nvPicPr>
          <p:cNvPr id="331" name="Google Shape;331;p48" descr="Picture of the state of Kentucky divided into 10 regions. Each region is color coded a different shade of teal. The darker the shade, the higher the average wage in that area. There is no other information given that shows where wages are higher or lower."/>
          <p:cNvPicPr preferRelativeResize="0">
            <a:picLocks noGrp="1"/>
          </p:cNvPicPr>
          <p:nvPr>
            <p:ph type="body" idx="1"/>
          </p:nvPr>
        </p:nvPicPr>
        <p:blipFill rotWithShape="1">
          <a:blip r:embed="rId3">
            <a:alphaModFix/>
          </a:blip>
          <a:srcRect l="23384" t="20247" r="45733" b="31508"/>
          <a:stretch/>
        </p:blipFill>
        <p:spPr>
          <a:xfrm>
            <a:off x="170622" y="1825625"/>
            <a:ext cx="5925300" cy="3893700"/>
          </a:xfrm>
          <a:prstGeom prst="rect">
            <a:avLst/>
          </a:prstGeom>
          <a:noFill/>
          <a:ln>
            <a:noFill/>
          </a:ln>
        </p:spPr>
      </p:pic>
      <p:sp>
        <p:nvSpPr>
          <p:cNvPr id="332" name="Google Shape;332;p48"/>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a:t>The color of the area on the map relates to the average wage of the jobs available in that area. The number written on the map relates to the number of jobs projected to be open in that area between 2017 and 2021.</a:t>
            </a:r>
            <a:endParaRPr/>
          </a:p>
          <a:p>
            <a:pPr marL="228600" lvl="0" indent="-228600" algn="l" rtl="0">
              <a:lnSpc>
                <a:spcPct val="90000"/>
              </a:lnSpc>
              <a:spcBef>
                <a:spcPts val="1000"/>
              </a:spcBef>
              <a:spcAft>
                <a:spcPts val="0"/>
              </a:spcAft>
              <a:buClr>
                <a:schemeClr val="dk1"/>
              </a:buClr>
              <a:buSzPts val="2800"/>
              <a:buChar char="•"/>
            </a:pPr>
            <a:r>
              <a:rPr lang="en-US"/>
              <a:t>Contrast?</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Links</a:t>
            </a:r>
            <a:endParaRPr/>
          </a:p>
        </p:txBody>
      </p:sp>
      <p:sp>
        <p:nvSpPr>
          <p:cNvPr id="339" name="Google Shape;339;p4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a:t>Link text should make sense in context at a minimum</a:t>
            </a:r>
            <a:endParaRPr/>
          </a:p>
          <a:p>
            <a:pPr marL="685800" lvl="1" indent="-228600" algn="l" rtl="0">
              <a:lnSpc>
                <a:spcPct val="90000"/>
              </a:lnSpc>
              <a:spcBef>
                <a:spcPts val="0"/>
              </a:spcBef>
              <a:spcAft>
                <a:spcPts val="0"/>
              </a:spcAft>
              <a:buSzPts val="1800"/>
              <a:buChar char="•"/>
            </a:pPr>
            <a:r>
              <a:rPr lang="en-US"/>
              <a:t>Ideally, it should make sense on its own</a:t>
            </a:r>
            <a:endParaRPr/>
          </a:p>
          <a:p>
            <a:pPr marL="228600" lvl="0" indent="-228600" algn="l" rtl="0">
              <a:lnSpc>
                <a:spcPct val="90000"/>
              </a:lnSpc>
              <a:spcBef>
                <a:spcPts val="1000"/>
              </a:spcBef>
              <a:spcAft>
                <a:spcPts val="0"/>
              </a:spcAft>
              <a:buClr>
                <a:schemeClr val="dk1"/>
              </a:buClr>
              <a:buSzPts val="2800"/>
              <a:buChar char="•"/>
            </a:pPr>
            <a:r>
              <a:rPr lang="en-US"/>
              <a:t>Avoid “</a:t>
            </a:r>
            <a:r>
              <a:rPr lang="en-US" u="sng">
                <a:solidFill>
                  <a:srgbClr val="0070C0"/>
                </a:solidFill>
              </a:rPr>
              <a:t>Click Here</a:t>
            </a:r>
            <a:r>
              <a:rPr lang="en-US"/>
              <a:t>”, “</a:t>
            </a:r>
            <a:r>
              <a:rPr lang="en-US" u="sng">
                <a:solidFill>
                  <a:srgbClr val="0070C0"/>
                </a:solidFill>
              </a:rPr>
              <a:t>Read More</a:t>
            </a:r>
            <a:r>
              <a:rPr lang="en-US"/>
              <a:t>”, etc.</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5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Links - Inaccessible</a:t>
            </a:r>
            <a:endParaRPr/>
          </a:p>
        </p:txBody>
      </p:sp>
      <p:sp>
        <p:nvSpPr>
          <p:cNvPr id="346" name="Google Shape;346;p5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None/>
            </a:pPr>
            <a:r>
              <a:rPr lang="en-US" sz="4000" u="sng">
                <a:solidFill>
                  <a:schemeClr val="hlink"/>
                </a:solidFill>
                <a:hlinkClick r:id="rId3"/>
              </a:rPr>
              <a:t>https://www.katsnet.org/services/ramps/formbuilder/form.php?form_id=8u4903v5789034n85903485j90458n90nb4938w=9-n8943</a:t>
            </a:r>
            <a:r>
              <a:rPr lang="en-US" sz="4000"/>
              <a:t>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5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Links - Accessible</a:t>
            </a:r>
            <a:endParaRPr/>
          </a:p>
        </p:txBody>
      </p:sp>
      <p:sp>
        <p:nvSpPr>
          <p:cNvPr id="353" name="Google Shape;353;p5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a:t>Fill out our form to </a:t>
            </a:r>
            <a:r>
              <a:rPr lang="en-US" u="sng">
                <a:solidFill>
                  <a:srgbClr val="0070C0"/>
                </a:solidFill>
              </a:rPr>
              <a:t>request a portable ramp</a:t>
            </a:r>
            <a:endParaRPr u="sng">
              <a:solidFill>
                <a:srgbClr val="0070C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Americans With Disabilities Act</a:t>
            </a:r>
            <a:endParaRPr/>
          </a:p>
        </p:txBody>
      </p:sp>
      <p:sp>
        <p:nvSpPr>
          <p:cNvPr id="109" name="Google Shape;109;p16"/>
          <p:cNvSpPr txBox="1">
            <a:spLocks noGrp="1"/>
          </p:cNvSpPr>
          <p:nvPr>
            <p:ph type="body" idx="1"/>
          </p:nvPr>
        </p:nvSpPr>
        <p:spPr>
          <a:xfrm>
            <a:off x="2057400" y="1600200"/>
            <a:ext cx="7772400" cy="41910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400"/>
              <a:buChar char="•"/>
            </a:pPr>
            <a:r>
              <a:rPr lang="en-US" sz="2400"/>
              <a:t>Requires state and local governments provide qualified individuals with disabilities equal access to their programs, services, or activities unless doing so would fundamentally alter the nature of their programs, services or activities or would impose an undue burden.</a:t>
            </a:r>
            <a:endParaRPr/>
          </a:p>
          <a:p>
            <a:pPr marL="228600" lvl="0" indent="-76200" algn="l" rtl="0">
              <a:lnSpc>
                <a:spcPct val="90000"/>
              </a:lnSpc>
              <a:spcBef>
                <a:spcPts val="1000"/>
              </a:spcBef>
              <a:spcAft>
                <a:spcPts val="0"/>
              </a:spcAft>
              <a:buClr>
                <a:schemeClr val="dk1"/>
              </a:buClr>
              <a:buSzPts val="2400"/>
              <a:buNone/>
            </a:pPr>
            <a:endParaRPr sz="2400"/>
          </a:p>
          <a:p>
            <a:pPr marL="228600" lvl="0" indent="-228600" algn="l" rtl="0">
              <a:lnSpc>
                <a:spcPct val="90000"/>
              </a:lnSpc>
              <a:spcBef>
                <a:spcPts val="1000"/>
              </a:spcBef>
              <a:spcAft>
                <a:spcPts val="0"/>
              </a:spcAft>
              <a:buClr>
                <a:schemeClr val="dk1"/>
              </a:buClr>
              <a:buSzPts val="2400"/>
              <a:buChar char="•"/>
            </a:pPr>
            <a:r>
              <a:rPr lang="en-US" sz="2400"/>
              <a:t>How does this apply to websites, electronic documents, software/hardware, etc.?</a:t>
            </a:r>
            <a:endParaRPr sz="2000"/>
          </a:p>
        </p:txBody>
      </p:sp>
      <p:sp>
        <p:nvSpPr>
          <p:cNvPr id="110" name="Google Shape;11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5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Links (for printed copies)</a:t>
            </a:r>
            <a:endParaRPr/>
          </a:p>
        </p:txBody>
      </p:sp>
      <p:sp>
        <p:nvSpPr>
          <p:cNvPr id="360" name="Google Shape;360;p5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a:t>Fill out our form to </a:t>
            </a:r>
            <a:r>
              <a:rPr lang="en-US" u="sng">
                <a:solidFill>
                  <a:srgbClr val="0070C0"/>
                </a:solidFill>
              </a:rPr>
              <a:t>request a portable ramp</a:t>
            </a:r>
            <a:endParaRPr/>
          </a:p>
          <a:p>
            <a:pPr marL="0" lvl="0" indent="0" algn="l" rtl="0">
              <a:lnSpc>
                <a:spcPct val="90000"/>
              </a:lnSpc>
              <a:spcBef>
                <a:spcPts val="1000"/>
              </a:spcBef>
              <a:spcAft>
                <a:spcPts val="0"/>
              </a:spcAft>
              <a:buClr>
                <a:schemeClr val="dk1"/>
              </a:buClr>
              <a:buSzPts val="2800"/>
              <a:buNone/>
            </a:pPr>
            <a:r>
              <a:rPr lang="en-US" u="sng">
                <a:solidFill>
                  <a:schemeClr val="hlink"/>
                </a:solidFill>
                <a:hlinkClick r:id="rId3"/>
              </a:rPr>
              <a:t>(https://www.katsnet.org/services/ramps/formbuilder/form.php?form_id=8u4903v5789034n85903485j90458n90nb4938w=9-n8943</a:t>
            </a:r>
            <a:r>
              <a:rPr lang="en-US"/>
              <a:t>)</a:t>
            </a: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r>
              <a:rPr lang="en-US"/>
              <a:t>Fill out our form to </a:t>
            </a:r>
            <a:r>
              <a:rPr lang="en-US" u="sng">
                <a:solidFill>
                  <a:srgbClr val="0070C0"/>
                </a:solidFill>
              </a:rPr>
              <a:t>request a portable ramp</a:t>
            </a:r>
            <a:endParaRPr/>
          </a:p>
          <a:p>
            <a:pPr marL="0" lvl="0" indent="0" algn="l" rtl="0">
              <a:lnSpc>
                <a:spcPct val="90000"/>
              </a:lnSpc>
              <a:spcBef>
                <a:spcPts val="1000"/>
              </a:spcBef>
              <a:spcAft>
                <a:spcPts val="0"/>
              </a:spcAft>
              <a:buClr>
                <a:schemeClr val="dk1"/>
              </a:buClr>
              <a:buSzPts val="2800"/>
              <a:buNone/>
            </a:pPr>
            <a:r>
              <a:rPr lang="en-US"/>
              <a:t>(</a:t>
            </a:r>
            <a:r>
              <a:rPr lang="en-US" u="sng">
                <a:solidFill>
                  <a:srgbClr val="0070C0"/>
                </a:solidFill>
              </a:rPr>
              <a:t>goo.gl/FGH6Bx</a:t>
            </a:r>
            <a:r>
              <a:rPr lang="en-US"/>
              <a:t>)</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5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Inserting a link</a:t>
            </a:r>
            <a:endParaRPr/>
          </a:p>
        </p:txBody>
      </p:sp>
      <p:sp>
        <p:nvSpPr>
          <p:cNvPr id="367" name="Google Shape;367;p53"/>
          <p:cNvSpPr txBox="1">
            <a:spLocks noGrp="1"/>
          </p:cNvSpPr>
          <p:nvPr>
            <p:ph type="body" idx="1"/>
          </p:nvPr>
        </p:nvSpPr>
        <p:spPr>
          <a:xfrm>
            <a:off x="838200" y="1825625"/>
            <a:ext cx="4746900" cy="4351200"/>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1000"/>
              </a:spcBef>
              <a:spcAft>
                <a:spcPts val="0"/>
              </a:spcAft>
              <a:buSzPts val="1800"/>
              <a:buChar char="•"/>
            </a:pPr>
            <a:r>
              <a:rPr lang="en-US"/>
              <a:t>Insert Tab</a:t>
            </a:r>
            <a:endParaRPr/>
          </a:p>
          <a:p>
            <a:pPr marL="457200" lvl="0" indent="-342900" algn="l" rtl="0">
              <a:lnSpc>
                <a:spcPct val="90000"/>
              </a:lnSpc>
              <a:spcBef>
                <a:spcPts val="0"/>
              </a:spcBef>
              <a:spcAft>
                <a:spcPts val="0"/>
              </a:spcAft>
              <a:buSzPts val="1800"/>
              <a:buChar char="•"/>
            </a:pPr>
            <a:r>
              <a:rPr lang="en-US"/>
              <a:t>Links Group</a:t>
            </a:r>
            <a:endParaRPr/>
          </a:p>
          <a:p>
            <a:pPr marL="457200" lvl="0" indent="-342900" algn="l" rtl="0">
              <a:lnSpc>
                <a:spcPct val="90000"/>
              </a:lnSpc>
              <a:spcBef>
                <a:spcPts val="0"/>
              </a:spcBef>
              <a:spcAft>
                <a:spcPts val="0"/>
              </a:spcAft>
              <a:buSzPts val="1800"/>
              <a:buChar char="•"/>
            </a:pPr>
            <a:r>
              <a:rPr lang="en-US"/>
              <a:t>Select Hyperlink</a:t>
            </a:r>
            <a:endParaRPr/>
          </a:p>
          <a:p>
            <a:pPr marL="914400" lvl="1" indent="-342900" algn="l" rtl="0">
              <a:lnSpc>
                <a:spcPct val="90000"/>
              </a:lnSpc>
              <a:spcBef>
                <a:spcPts val="0"/>
              </a:spcBef>
              <a:spcAft>
                <a:spcPts val="0"/>
              </a:spcAft>
              <a:buSzPts val="1800"/>
              <a:buChar char="•"/>
            </a:pPr>
            <a:r>
              <a:rPr lang="en-US"/>
              <a:t>Text to display = Link text</a:t>
            </a:r>
            <a:endParaRPr/>
          </a:p>
          <a:p>
            <a:pPr marL="914400" lvl="1" indent="-342900" algn="l" rtl="0">
              <a:lnSpc>
                <a:spcPct val="90000"/>
              </a:lnSpc>
              <a:spcBef>
                <a:spcPts val="0"/>
              </a:spcBef>
              <a:spcAft>
                <a:spcPts val="0"/>
              </a:spcAft>
              <a:buSzPts val="1800"/>
              <a:buChar char="•"/>
            </a:pPr>
            <a:r>
              <a:rPr lang="en-US"/>
              <a:t>Address = URL</a:t>
            </a:r>
            <a:endParaRPr/>
          </a:p>
          <a:p>
            <a:pPr marL="914400" lvl="1" indent="-342900" algn="l" rtl="0">
              <a:lnSpc>
                <a:spcPct val="90000"/>
              </a:lnSpc>
              <a:spcBef>
                <a:spcPts val="0"/>
              </a:spcBef>
              <a:spcAft>
                <a:spcPts val="0"/>
              </a:spcAft>
              <a:buSzPts val="1800"/>
              <a:buChar char="•"/>
            </a:pPr>
            <a:r>
              <a:rPr lang="en-US"/>
              <a:t>ScreenTip = Help Text</a:t>
            </a:r>
            <a:endParaRPr/>
          </a:p>
          <a:p>
            <a:pPr marL="457200" lvl="0" indent="0" algn="l" rtl="0">
              <a:lnSpc>
                <a:spcPct val="90000"/>
              </a:lnSpc>
              <a:spcBef>
                <a:spcPts val="1000"/>
              </a:spcBef>
              <a:spcAft>
                <a:spcPts val="0"/>
              </a:spcAft>
              <a:buNone/>
            </a:pPr>
            <a:endParaRPr/>
          </a:p>
        </p:txBody>
      </p:sp>
      <p:pic>
        <p:nvPicPr>
          <p:cNvPr id="368" name="Google Shape;368;p53" descr="Insert hyperlink pop-up window. Top data entry field is where you enter the text that will be visible in the document. Bottom data entry field is where you enter the address for the hyperlink."/>
          <p:cNvPicPr preferRelativeResize="0"/>
          <p:nvPr/>
        </p:nvPicPr>
        <p:blipFill rotWithShape="1">
          <a:blip r:embed="rId3">
            <a:alphaModFix/>
          </a:blip>
          <a:srcRect l="25815" t="25380" r="27401" b="33504"/>
          <a:stretch/>
        </p:blipFill>
        <p:spPr>
          <a:xfrm>
            <a:off x="5241350" y="2091074"/>
            <a:ext cx="6520428" cy="38203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5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Text Boxes</a:t>
            </a:r>
            <a:endParaRPr/>
          </a:p>
        </p:txBody>
      </p:sp>
      <p:sp>
        <p:nvSpPr>
          <p:cNvPr id="374" name="Google Shape;374;p54"/>
          <p:cNvSpPr txBox="1">
            <a:spLocks noGrp="1"/>
          </p:cNvSpPr>
          <p:nvPr>
            <p:ph type="body" idx="1"/>
          </p:nvPr>
        </p:nvSpPr>
        <p:spPr>
          <a:xfrm>
            <a:off x="838200" y="1825625"/>
            <a:ext cx="4500000" cy="4720800"/>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0"/>
              </a:spcBef>
              <a:spcAft>
                <a:spcPts val="0"/>
              </a:spcAft>
              <a:buSzPts val="1800"/>
              <a:buChar char="•"/>
            </a:pPr>
            <a:r>
              <a:rPr lang="en-US"/>
              <a:t>It is best to not use text boxes at all - screen readers do not necessarily read the information in the text box.</a:t>
            </a:r>
            <a:endParaRPr/>
          </a:p>
          <a:p>
            <a:pPr marL="457200" lvl="0" indent="-342900" algn="l" rtl="0">
              <a:lnSpc>
                <a:spcPct val="90000"/>
              </a:lnSpc>
              <a:spcBef>
                <a:spcPts val="1000"/>
              </a:spcBef>
              <a:spcAft>
                <a:spcPts val="0"/>
              </a:spcAft>
              <a:buSzPts val="1800"/>
              <a:buChar char="•"/>
            </a:pPr>
            <a:r>
              <a:rPr lang="en-US"/>
              <a:t>While a screen reader may be able to find the text box as an object, you lose the context of the information around the text box.</a:t>
            </a:r>
            <a:endParaRPr/>
          </a:p>
        </p:txBody>
      </p:sp>
      <p:pic>
        <p:nvPicPr>
          <p:cNvPr id="375" name="Google Shape;375;p54" descr="Stepping stones across a creek on the Natchez Trace National Trail. In addition to the stepping stone pathway, there is a creek, shoreline, trees, and light haze."/>
          <p:cNvPicPr preferRelativeResize="0"/>
          <p:nvPr/>
        </p:nvPicPr>
        <p:blipFill>
          <a:blip r:embed="rId3">
            <a:alphaModFix/>
          </a:blip>
          <a:stretch>
            <a:fillRect/>
          </a:stretch>
        </p:blipFill>
        <p:spPr>
          <a:xfrm>
            <a:off x="5715100" y="1825625"/>
            <a:ext cx="6258998" cy="41563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Shape 380"/>
        <p:cNvGrpSpPr/>
        <p:nvPr/>
      </p:nvGrpSpPr>
      <p:grpSpPr>
        <a:xfrm>
          <a:off x="0" y="0"/>
          <a:ext cx="0" cy="0"/>
          <a:chOff x="0" y="0"/>
          <a:chExt cx="0" cy="0"/>
        </a:xfrm>
      </p:grpSpPr>
      <p:sp>
        <p:nvSpPr>
          <p:cNvPr id="381" name="Google Shape;381;p55"/>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How to create “text boxes” with Styles</a:t>
            </a:r>
            <a:endParaRPr/>
          </a:p>
        </p:txBody>
      </p:sp>
      <p:sp>
        <p:nvSpPr>
          <p:cNvPr id="382" name="Google Shape;382;p55"/>
          <p:cNvSpPr txBox="1">
            <a:spLocks noGrp="1"/>
          </p:cNvSpPr>
          <p:nvPr>
            <p:ph type="body" idx="1"/>
          </p:nvPr>
        </p:nvSpPr>
        <p:spPr>
          <a:xfrm>
            <a:off x="838200" y="1825625"/>
            <a:ext cx="5181600" cy="43512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a:t>Chose an “intense” style, just as you would a heading style.</a:t>
            </a:r>
            <a:endParaRPr/>
          </a:p>
          <a:p>
            <a:pPr marL="457200" lvl="0" indent="-342900" algn="l" rtl="0">
              <a:spcBef>
                <a:spcPts val="0"/>
              </a:spcBef>
              <a:spcAft>
                <a:spcPts val="0"/>
              </a:spcAft>
              <a:buSzPts val="1800"/>
              <a:buChar char="•"/>
            </a:pPr>
            <a:r>
              <a:rPr lang="en-US"/>
              <a:t>Right Click on the style name in the ribbon.</a:t>
            </a:r>
            <a:endParaRPr/>
          </a:p>
          <a:p>
            <a:pPr marL="457200" lvl="0" indent="-342900" algn="l" rtl="0">
              <a:spcBef>
                <a:spcPts val="0"/>
              </a:spcBef>
              <a:spcAft>
                <a:spcPts val="0"/>
              </a:spcAft>
              <a:buSzPts val="1800"/>
              <a:buChar char="•"/>
            </a:pPr>
            <a:r>
              <a:rPr lang="en-US"/>
              <a:t>Select “modify”</a:t>
            </a:r>
            <a:endParaRPr/>
          </a:p>
          <a:p>
            <a:pPr marL="457200" lvl="0" indent="-342900" algn="l" rtl="0">
              <a:spcBef>
                <a:spcPts val="0"/>
              </a:spcBef>
              <a:spcAft>
                <a:spcPts val="0"/>
              </a:spcAft>
              <a:buSzPts val="1800"/>
              <a:buChar char="•"/>
            </a:pPr>
            <a:r>
              <a:rPr lang="en-US"/>
              <a:t>Select “format”</a:t>
            </a:r>
            <a:endParaRPr/>
          </a:p>
          <a:p>
            <a:pPr marL="457200" lvl="0" indent="-342900" algn="l" rtl="0">
              <a:spcBef>
                <a:spcPts val="0"/>
              </a:spcBef>
              <a:spcAft>
                <a:spcPts val="0"/>
              </a:spcAft>
              <a:buSzPts val="1800"/>
              <a:buChar char="•"/>
            </a:pPr>
            <a:r>
              <a:rPr lang="en-US"/>
              <a:t>Select the type of format change you want, for example - borders.</a:t>
            </a:r>
            <a:endParaRPr/>
          </a:p>
        </p:txBody>
      </p:sp>
      <p:pic>
        <p:nvPicPr>
          <p:cNvPr id="383" name="Google Shape;383;p55"/>
          <p:cNvPicPr preferRelativeResize="0"/>
          <p:nvPr/>
        </p:nvPicPr>
        <p:blipFill rotWithShape="1">
          <a:blip r:embed="rId3">
            <a:alphaModFix/>
          </a:blip>
          <a:srcRect l="27405" t="11651" r="30976" b="19283"/>
          <a:stretch/>
        </p:blipFill>
        <p:spPr>
          <a:xfrm>
            <a:off x="7132500" y="1974275"/>
            <a:ext cx="4221299" cy="46703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5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Navigating the Accessible Word Document</a:t>
            </a:r>
            <a:endParaRPr/>
          </a:p>
        </p:txBody>
      </p:sp>
      <p:sp>
        <p:nvSpPr>
          <p:cNvPr id="390" name="Google Shape;390;p5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1000"/>
              </a:spcBef>
              <a:spcAft>
                <a:spcPts val="0"/>
              </a:spcAft>
              <a:buSzPts val="1800"/>
              <a:buChar char="•"/>
            </a:pPr>
            <a:r>
              <a:rPr lang="en-US"/>
              <a:t>Go to “View” Tab</a:t>
            </a:r>
            <a:endParaRPr/>
          </a:p>
          <a:p>
            <a:pPr marL="457200" lvl="0" indent="-342900" algn="l" rtl="0">
              <a:lnSpc>
                <a:spcPct val="90000"/>
              </a:lnSpc>
              <a:spcBef>
                <a:spcPts val="0"/>
              </a:spcBef>
              <a:spcAft>
                <a:spcPts val="0"/>
              </a:spcAft>
              <a:buSzPts val="1800"/>
              <a:buChar char="•"/>
            </a:pPr>
            <a:r>
              <a:rPr lang="en-US"/>
              <a:t>From “Show” pane, select “Navigation Pane”</a:t>
            </a:r>
            <a:endParaRPr/>
          </a:p>
          <a:p>
            <a:pPr marL="914400" lvl="1" indent="-342900" algn="l" rtl="0">
              <a:lnSpc>
                <a:spcPct val="90000"/>
              </a:lnSpc>
              <a:spcBef>
                <a:spcPts val="0"/>
              </a:spcBef>
              <a:spcAft>
                <a:spcPts val="0"/>
              </a:spcAft>
              <a:buSzPts val="1800"/>
              <a:buChar char="•"/>
            </a:pPr>
            <a:r>
              <a:rPr lang="en-US"/>
              <a:t>Navigation Pane will appear to the left</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5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Exporting to a tagged PDF</a:t>
            </a:r>
            <a:endParaRPr/>
          </a:p>
        </p:txBody>
      </p:sp>
      <p:sp>
        <p:nvSpPr>
          <p:cNvPr id="397" name="Google Shape;397;p5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1000"/>
              </a:spcBef>
              <a:spcAft>
                <a:spcPts val="0"/>
              </a:spcAft>
              <a:buSzPts val="1800"/>
              <a:buChar char="•"/>
            </a:pPr>
            <a:r>
              <a:rPr lang="en-US"/>
              <a:t>Do not use Print to PDF</a:t>
            </a:r>
            <a:endParaRPr/>
          </a:p>
          <a:p>
            <a:pPr marL="914400" lvl="1" indent="-342900" algn="l" rtl="0">
              <a:lnSpc>
                <a:spcPct val="90000"/>
              </a:lnSpc>
              <a:spcBef>
                <a:spcPts val="0"/>
              </a:spcBef>
              <a:spcAft>
                <a:spcPts val="0"/>
              </a:spcAft>
              <a:buSzPts val="1800"/>
              <a:buChar char="•"/>
            </a:pPr>
            <a:r>
              <a:rPr lang="en-US"/>
              <a:t>Creates text PDF, but no structure</a:t>
            </a:r>
            <a:endParaRPr/>
          </a:p>
          <a:p>
            <a:pPr marL="457200" lvl="0" indent="-342900" algn="l" rtl="0">
              <a:lnSpc>
                <a:spcPct val="90000"/>
              </a:lnSpc>
              <a:spcBef>
                <a:spcPts val="0"/>
              </a:spcBef>
              <a:spcAft>
                <a:spcPts val="0"/>
              </a:spcAft>
              <a:buSzPts val="1800"/>
              <a:buChar char="•"/>
            </a:pPr>
            <a:r>
              <a:rPr lang="en-US"/>
              <a:t>File &gt; Save As &gt; PDF</a:t>
            </a:r>
            <a:endParaRPr/>
          </a:p>
          <a:p>
            <a:pPr marL="457200" lvl="0" indent="-342900" algn="l" rtl="0">
              <a:lnSpc>
                <a:spcPct val="90000"/>
              </a:lnSpc>
              <a:spcBef>
                <a:spcPts val="0"/>
              </a:spcBef>
              <a:spcAft>
                <a:spcPts val="0"/>
              </a:spcAft>
              <a:buSzPts val="1800"/>
              <a:buChar char="•"/>
            </a:pPr>
            <a:r>
              <a:rPr lang="en-US"/>
              <a:t>If you have Acrobat Pro, then use Acrobat tab Create PDF</a:t>
            </a:r>
            <a:endParaRPr/>
          </a:p>
          <a:p>
            <a:pPr marL="457200" lvl="0" indent="-342900" algn="l" rtl="0">
              <a:lnSpc>
                <a:spcPct val="90000"/>
              </a:lnSpc>
              <a:spcBef>
                <a:spcPts val="0"/>
              </a:spcBef>
              <a:spcAft>
                <a:spcPts val="0"/>
              </a:spcAft>
              <a:buSzPts val="1800"/>
              <a:buChar char="•"/>
            </a:pPr>
            <a:r>
              <a:rPr lang="en-US"/>
              <a:t>Document is saved as tagged PDF</a:t>
            </a:r>
            <a:endParaRPr/>
          </a:p>
          <a:p>
            <a:pPr marL="457200" lvl="0" indent="0" algn="l" rtl="0">
              <a:lnSpc>
                <a:spcPct val="90000"/>
              </a:lnSpc>
              <a:spcBef>
                <a:spcPts val="1000"/>
              </a:spcBef>
              <a:spcAft>
                <a:spcPts val="0"/>
              </a:spcAft>
              <a:buNone/>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5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Challenges</a:t>
            </a:r>
            <a:endParaRPr/>
          </a:p>
        </p:txBody>
      </p:sp>
      <p:sp>
        <p:nvSpPr>
          <p:cNvPr id="404" name="Google Shape;404;p5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1000"/>
              </a:spcBef>
              <a:spcAft>
                <a:spcPts val="0"/>
              </a:spcAft>
              <a:buSzPts val="1800"/>
              <a:buChar char="•"/>
            </a:pPr>
            <a:r>
              <a:rPr lang="en-US"/>
              <a:t>Reading order</a:t>
            </a:r>
            <a:endParaRPr/>
          </a:p>
          <a:p>
            <a:pPr marL="457200" lvl="0" indent="-342900" algn="l" rtl="0">
              <a:lnSpc>
                <a:spcPct val="90000"/>
              </a:lnSpc>
              <a:spcBef>
                <a:spcPts val="0"/>
              </a:spcBef>
              <a:spcAft>
                <a:spcPts val="0"/>
              </a:spcAft>
              <a:buSzPts val="1800"/>
              <a:buChar char="•"/>
            </a:pPr>
            <a:r>
              <a:rPr lang="en-US"/>
              <a:t>Lists that span across pages</a:t>
            </a:r>
            <a:endParaRPr/>
          </a:p>
          <a:p>
            <a:pPr marL="457200" lvl="0" indent="-342900" algn="l" rtl="0">
              <a:lnSpc>
                <a:spcPct val="90000"/>
              </a:lnSpc>
              <a:spcBef>
                <a:spcPts val="0"/>
              </a:spcBef>
              <a:spcAft>
                <a:spcPts val="0"/>
              </a:spcAft>
              <a:buSzPts val="1800"/>
              <a:buChar char="•"/>
            </a:pPr>
            <a:r>
              <a:rPr lang="en-US"/>
              <a:t>Tables that span across pages</a:t>
            </a:r>
            <a:endParaRPr/>
          </a:p>
          <a:p>
            <a:pPr marL="457200" lvl="0" indent="-342900" algn="l" rtl="0">
              <a:lnSpc>
                <a:spcPct val="90000"/>
              </a:lnSpc>
              <a:spcBef>
                <a:spcPts val="0"/>
              </a:spcBef>
              <a:spcAft>
                <a:spcPts val="0"/>
              </a:spcAft>
              <a:buSzPts val="1800"/>
              <a:buChar char="•"/>
            </a:pPr>
            <a:r>
              <a:rPr lang="en-US"/>
              <a:t>Really need Acrobat Pro for checking and cleanup</a:t>
            </a:r>
            <a:endParaRPr/>
          </a:p>
          <a:p>
            <a:pPr marL="0" lvl="0" indent="0" algn="l" rtl="0">
              <a:lnSpc>
                <a:spcPct val="90000"/>
              </a:lnSpc>
              <a:spcBef>
                <a:spcPts val="1000"/>
              </a:spcBef>
              <a:spcAft>
                <a:spcPts val="0"/>
              </a:spcAft>
              <a:buNone/>
            </a:pPr>
            <a:endParaRPr/>
          </a:p>
          <a:p>
            <a:pPr marL="0" lvl="0" indent="0" algn="l" rtl="0">
              <a:lnSpc>
                <a:spcPct val="90000"/>
              </a:lnSpc>
              <a:spcBef>
                <a:spcPts val="1000"/>
              </a:spcBef>
              <a:spcAft>
                <a:spcPts val="0"/>
              </a:spcAft>
              <a:buNone/>
            </a:pPr>
            <a:r>
              <a:rPr lang="en-US"/>
              <a:t>Always check accessibility during and after document creation!</a:t>
            </a:r>
            <a:endParaRPr/>
          </a:p>
          <a:p>
            <a:pPr marL="457200" lvl="0" indent="0" algn="l" rtl="0">
              <a:lnSpc>
                <a:spcPct val="90000"/>
              </a:lnSpc>
              <a:spcBef>
                <a:spcPts val="1000"/>
              </a:spcBef>
              <a:spcAft>
                <a:spcPts val="0"/>
              </a:spcAft>
              <a:buNone/>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59"/>
          <p:cNvSpPr txBox="1">
            <a:spLocks noGrp="1"/>
          </p:cNvSpPr>
          <p:nvPr>
            <p:ph type="title"/>
          </p:nvPr>
        </p:nvSpPr>
        <p:spPr>
          <a:xfrm>
            <a:off x="831850" y="1709738"/>
            <a:ext cx="10515600" cy="2852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Checking for Accessibility</a:t>
            </a:r>
            <a:endParaRPr/>
          </a:p>
        </p:txBody>
      </p:sp>
      <p:sp>
        <p:nvSpPr>
          <p:cNvPr id="411" name="Google Shape;411;p59"/>
          <p:cNvSpPr txBox="1">
            <a:spLocks noGrp="1"/>
          </p:cNvSpPr>
          <p:nvPr>
            <p:ph type="body" idx="1"/>
          </p:nvPr>
        </p:nvSpPr>
        <p:spPr>
          <a:xfrm>
            <a:off x="831850" y="4589463"/>
            <a:ext cx="10515600" cy="1500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Accessibility Checker</a:t>
            </a:r>
            <a:endParaRPr/>
          </a:p>
        </p:txBody>
      </p:sp>
      <p:sp>
        <p:nvSpPr>
          <p:cNvPr id="418" name="Google Shape;418;p6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a:t>Use it!</a:t>
            </a:r>
            <a:endParaRPr/>
          </a:p>
          <a:p>
            <a:pPr marL="228600" lvl="0" indent="-228600" algn="l" rtl="0">
              <a:lnSpc>
                <a:spcPct val="90000"/>
              </a:lnSpc>
              <a:spcBef>
                <a:spcPts val="1000"/>
              </a:spcBef>
              <a:spcAft>
                <a:spcPts val="0"/>
              </a:spcAft>
              <a:buClr>
                <a:schemeClr val="dk1"/>
              </a:buClr>
              <a:buSzPts val="2800"/>
              <a:buChar char="•"/>
            </a:pPr>
            <a:r>
              <a:rPr lang="en-US"/>
              <a:t>Checks for things like:</a:t>
            </a:r>
            <a:endParaRPr/>
          </a:p>
          <a:p>
            <a:pPr marL="685800" lvl="1" indent="-228600" algn="l" rtl="0">
              <a:lnSpc>
                <a:spcPct val="90000"/>
              </a:lnSpc>
              <a:spcBef>
                <a:spcPts val="500"/>
              </a:spcBef>
              <a:spcAft>
                <a:spcPts val="0"/>
              </a:spcAft>
              <a:buClr>
                <a:schemeClr val="dk1"/>
              </a:buClr>
              <a:buSzPts val="2400"/>
              <a:buChar char="•"/>
            </a:pPr>
            <a:r>
              <a:rPr lang="en-US"/>
              <a:t>Images or graphics without alternative text</a:t>
            </a:r>
            <a:endParaRPr/>
          </a:p>
          <a:p>
            <a:pPr marL="685800" lvl="1" indent="-228600" algn="l" rtl="0">
              <a:lnSpc>
                <a:spcPct val="90000"/>
              </a:lnSpc>
              <a:spcBef>
                <a:spcPts val="500"/>
              </a:spcBef>
              <a:spcAft>
                <a:spcPts val="0"/>
              </a:spcAft>
              <a:buClr>
                <a:schemeClr val="dk1"/>
              </a:buClr>
              <a:buSzPts val="2400"/>
              <a:buChar char="•"/>
            </a:pPr>
            <a:r>
              <a:rPr lang="en-US"/>
              <a:t>Links that are not plain language</a:t>
            </a:r>
            <a:endParaRPr/>
          </a:p>
          <a:p>
            <a:pPr marL="685800" lvl="1" indent="-228600" algn="l" rtl="0">
              <a:lnSpc>
                <a:spcPct val="90000"/>
              </a:lnSpc>
              <a:spcBef>
                <a:spcPts val="500"/>
              </a:spcBef>
              <a:spcAft>
                <a:spcPts val="0"/>
              </a:spcAft>
              <a:buClr>
                <a:schemeClr val="dk1"/>
              </a:buClr>
              <a:buSzPts val="2400"/>
              <a:buChar char="•"/>
            </a:pPr>
            <a:r>
              <a:rPr lang="en-US"/>
              <a:t>Use of structure</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6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No Mouse Challenge</a:t>
            </a:r>
            <a:endParaRPr/>
          </a:p>
        </p:txBody>
      </p:sp>
      <p:sp>
        <p:nvSpPr>
          <p:cNvPr id="425" name="Google Shape;425;p6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a:t>The No Mouse Challenge was designed to help people identify when a web page is accessible – but it can be applied to any kind of accessible document.</a:t>
            </a:r>
            <a:endParaRPr/>
          </a:p>
          <a:p>
            <a:pPr marL="228600" lvl="0" indent="-228600" algn="l" rtl="0">
              <a:lnSpc>
                <a:spcPct val="90000"/>
              </a:lnSpc>
              <a:spcBef>
                <a:spcPts val="1000"/>
              </a:spcBef>
              <a:spcAft>
                <a:spcPts val="0"/>
              </a:spcAft>
              <a:buClr>
                <a:schemeClr val="dk1"/>
              </a:buClr>
              <a:buSzPts val="2800"/>
              <a:buChar char="•"/>
            </a:pPr>
            <a:r>
              <a:rPr lang="en-US"/>
              <a:t>The idea is to try to access the document – </a:t>
            </a:r>
            <a:endParaRPr/>
          </a:p>
          <a:p>
            <a:pPr marL="685800" lvl="1" indent="-228600" algn="l" rtl="0">
              <a:lnSpc>
                <a:spcPct val="90000"/>
              </a:lnSpc>
              <a:spcBef>
                <a:spcPts val="500"/>
              </a:spcBef>
              <a:spcAft>
                <a:spcPts val="0"/>
              </a:spcAft>
              <a:buClr>
                <a:schemeClr val="dk1"/>
              </a:buClr>
              <a:buSzPts val="2400"/>
              <a:buChar char="•"/>
            </a:pPr>
            <a:r>
              <a:rPr lang="en-US"/>
              <a:t>Access all the features</a:t>
            </a:r>
            <a:endParaRPr/>
          </a:p>
          <a:p>
            <a:pPr marL="685800" lvl="1" indent="-228600" algn="l" rtl="0">
              <a:lnSpc>
                <a:spcPct val="90000"/>
              </a:lnSpc>
              <a:spcBef>
                <a:spcPts val="500"/>
              </a:spcBef>
              <a:spcAft>
                <a:spcPts val="0"/>
              </a:spcAft>
              <a:buClr>
                <a:schemeClr val="dk1"/>
              </a:buClr>
              <a:buSzPts val="2400"/>
              <a:buChar char="•"/>
            </a:pPr>
            <a:r>
              <a:rPr lang="en-US"/>
              <a:t>Use all the controls</a:t>
            </a:r>
            <a:endParaRPr/>
          </a:p>
          <a:p>
            <a:pPr marL="685800" lvl="1" indent="-228600" algn="l" rtl="0">
              <a:lnSpc>
                <a:spcPct val="90000"/>
              </a:lnSpc>
              <a:spcBef>
                <a:spcPts val="500"/>
              </a:spcBef>
              <a:spcAft>
                <a:spcPts val="0"/>
              </a:spcAft>
              <a:buClr>
                <a:schemeClr val="dk1"/>
              </a:buClr>
              <a:buSzPts val="2400"/>
              <a:buChar char="•"/>
            </a:pPr>
            <a:r>
              <a:rPr lang="en-US"/>
              <a:t>Get to and enter data into all the fields</a:t>
            </a:r>
            <a:endParaRPr/>
          </a:p>
          <a:p>
            <a:pPr marL="685800" lvl="1" indent="-228600" algn="l" rtl="0">
              <a:lnSpc>
                <a:spcPct val="90000"/>
              </a:lnSpc>
              <a:spcBef>
                <a:spcPts val="500"/>
              </a:spcBef>
              <a:spcAft>
                <a:spcPts val="0"/>
              </a:spcAft>
              <a:buClr>
                <a:schemeClr val="dk1"/>
              </a:buClr>
              <a:buSzPts val="2400"/>
              <a:buChar char="•"/>
            </a:pPr>
            <a:r>
              <a:rPr lang="en-US"/>
              <a:t>Identify where you are in the document</a:t>
            </a:r>
            <a:endParaRPr/>
          </a:p>
          <a:p>
            <a:pPr marL="457200" lvl="1" indent="0" algn="l" rtl="0">
              <a:lnSpc>
                <a:spcPct val="90000"/>
              </a:lnSpc>
              <a:spcBef>
                <a:spcPts val="500"/>
              </a:spcBef>
              <a:spcAft>
                <a:spcPts val="0"/>
              </a:spcAft>
              <a:buClr>
                <a:schemeClr val="dk1"/>
              </a:buClr>
              <a:buSzPts val="2400"/>
              <a:buNone/>
            </a:pPr>
            <a:r>
              <a:rPr lang="en-US"/>
              <a:t>Without using a mouse.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Section 508 of the Rehabilitation Act of 1973</a:t>
            </a:r>
            <a:endParaRPr/>
          </a:p>
        </p:txBody>
      </p:sp>
      <p:sp>
        <p:nvSpPr>
          <p:cNvPr id="116" name="Google Shape;116;p17"/>
          <p:cNvSpPr txBox="1">
            <a:spLocks noGrp="1"/>
          </p:cNvSpPr>
          <p:nvPr>
            <p:ph type="body" idx="1"/>
          </p:nvPr>
        </p:nvSpPr>
        <p:spPr>
          <a:xfrm>
            <a:off x="2057400" y="1600200"/>
            <a:ext cx="7772400" cy="41910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400"/>
              <a:buChar char="•"/>
            </a:pPr>
            <a:r>
              <a:rPr lang="en-US" sz="2400"/>
              <a:t>Rehab act of 1973 was amended in 1998 to include section 508 standards</a:t>
            </a:r>
            <a:endParaRPr/>
          </a:p>
          <a:p>
            <a:pPr marL="228600" lvl="0" indent="-228600" algn="l" rtl="0">
              <a:lnSpc>
                <a:spcPct val="90000"/>
              </a:lnSpc>
              <a:spcBef>
                <a:spcPts val="1000"/>
              </a:spcBef>
              <a:spcAft>
                <a:spcPts val="0"/>
              </a:spcAft>
              <a:buClr>
                <a:schemeClr val="dk1"/>
              </a:buClr>
              <a:buSzPts val="2400"/>
              <a:buChar char="•"/>
            </a:pPr>
            <a:r>
              <a:rPr lang="en-US" sz="2400"/>
              <a:t>Requires the Federal Government to ensure that the electronic and information technology that it develops, procures, maintains, or uses is accessible to persons with disabilities.</a:t>
            </a:r>
            <a:endParaRPr/>
          </a:p>
          <a:p>
            <a:pPr marL="685800" lvl="1" indent="-228600" algn="l" rtl="0">
              <a:lnSpc>
                <a:spcPct val="90000"/>
              </a:lnSpc>
              <a:spcBef>
                <a:spcPts val="500"/>
              </a:spcBef>
              <a:spcAft>
                <a:spcPts val="0"/>
              </a:spcAft>
              <a:buClr>
                <a:schemeClr val="dk1"/>
              </a:buClr>
              <a:buSzPts val="2000"/>
              <a:buChar char="•"/>
            </a:pPr>
            <a:r>
              <a:rPr lang="en-US" sz="2000"/>
              <a:t>This applies to both (federal) employees with disabilities and members of the public accessing and seeking information about federal services, programs, etc.</a:t>
            </a:r>
            <a:endParaRPr/>
          </a:p>
          <a:p>
            <a:pPr marL="228600" lvl="0" indent="-76200" algn="l" rtl="0">
              <a:lnSpc>
                <a:spcPct val="90000"/>
              </a:lnSpc>
              <a:spcBef>
                <a:spcPts val="1000"/>
              </a:spcBef>
              <a:spcAft>
                <a:spcPts val="0"/>
              </a:spcAft>
              <a:buClr>
                <a:schemeClr val="dk1"/>
              </a:buClr>
              <a:buSzPts val="2400"/>
              <a:buNone/>
            </a:pPr>
            <a:endParaRPr sz="2400"/>
          </a:p>
          <a:p>
            <a:pPr marL="228600" lvl="0" indent="-228600" algn="l" rtl="0">
              <a:lnSpc>
                <a:spcPct val="90000"/>
              </a:lnSpc>
              <a:spcBef>
                <a:spcPts val="1000"/>
              </a:spcBef>
              <a:spcAft>
                <a:spcPts val="0"/>
              </a:spcAft>
              <a:buClr>
                <a:schemeClr val="dk1"/>
              </a:buClr>
              <a:buSzPts val="2400"/>
              <a:buChar char="•"/>
            </a:pPr>
            <a:r>
              <a:rPr lang="en-US" sz="2400"/>
              <a:t>How does this apply to state and local governments?</a:t>
            </a:r>
            <a:endParaRPr sz="2000"/>
          </a:p>
        </p:txBody>
      </p:sp>
      <p:sp>
        <p:nvSpPr>
          <p:cNvPr id="117" name="Google Shape;117;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6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Involving People with Disabilities</a:t>
            </a:r>
            <a:endParaRPr/>
          </a:p>
        </p:txBody>
      </p:sp>
      <p:sp>
        <p:nvSpPr>
          <p:cNvPr id="432" name="Google Shape;432;p62"/>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When testing your document, it is important to include people with disabilities in the testing to get good feedback about:</a:t>
            </a:r>
            <a:endParaRPr/>
          </a:p>
          <a:p>
            <a:pPr marL="457200" lvl="0" indent="-342900" algn="l" rtl="0">
              <a:spcBef>
                <a:spcPts val="1000"/>
              </a:spcBef>
              <a:spcAft>
                <a:spcPts val="0"/>
              </a:spcAft>
              <a:buSzPts val="1800"/>
              <a:buChar char="•"/>
            </a:pPr>
            <a:r>
              <a:rPr lang="en-US"/>
              <a:t>how they individually navigate and access the document</a:t>
            </a:r>
            <a:endParaRPr/>
          </a:p>
          <a:p>
            <a:pPr marL="457200" lvl="0" indent="-342900" algn="l" rtl="0">
              <a:spcBef>
                <a:spcPts val="0"/>
              </a:spcBef>
              <a:spcAft>
                <a:spcPts val="0"/>
              </a:spcAft>
              <a:buSzPts val="1800"/>
              <a:buChar char="•"/>
            </a:pPr>
            <a:r>
              <a:rPr lang="en-US"/>
              <a:t>too much or too little alt-text - getting the right information</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But, it’s not my job!? </a:t>
            </a:r>
            <a:endParaRPr/>
          </a:p>
        </p:txBody>
      </p:sp>
      <p:sp>
        <p:nvSpPr>
          <p:cNvPr id="439" name="Google Shape;439;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a:t>Yes it is.</a:t>
            </a:r>
            <a:endParaRPr/>
          </a:p>
          <a:p>
            <a:pPr marL="228600" lvl="0" indent="-228600" algn="l" rtl="0">
              <a:lnSpc>
                <a:spcPct val="90000"/>
              </a:lnSpc>
              <a:spcBef>
                <a:spcPts val="1000"/>
              </a:spcBef>
              <a:spcAft>
                <a:spcPts val="0"/>
              </a:spcAft>
              <a:buClr>
                <a:schemeClr val="dk1"/>
              </a:buClr>
              <a:buSzPts val="2800"/>
              <a:buChar char="•"/>
            </a:pPr>
            <a:r>
              <a:rPr lang="en-US"/>
              <a:t>Accessibility of Communication is a LOCAL issue.  It starts with the generation of the information.</a:t>
            </a:r>
            <a:endParaRPr/>
          </a:p>
          <a:p>
            <a:pPr marL="228600" lvl="0" indent="-228600" algn="l" rtl="0">
              <a:lnSpc>
                <a:spcPct val="90000"/>
              </a:lnSpc>
              <a:spcBef>
                <a:spcPts val="1000"/>
              </a:spcBef>
              <a:spcAft>
                <a:spcPts val="0"/>
              </a:spcAft>
              <a:buClr>
                <a:schemeClr val="dk1"/>
              </a:buClr>
              <a:buSzPts val="2800"/>
              <a:buChar char="•"/>
            </a:pPr>
            <a:r>
              <a:rPr lang="en-US"/>
              <a:t>We know that people need to be trained and need support from upper level management.</a:t>
            </a:r>
            <a:endParaRPr/>
          </a:p>
          <a:p>
            <a:pPr marL="228600" lvl="0" indent="-228600" algn="l" rtl="0">
              <a:lnSpc>
                <a:spcPct val="90000"/>
              </a:lnSpc>
              <a:spcBef>
                <a:spcPts val="1000"/>
              </a:spcBef>
              <a:spcAft>
                <a:spcPts val="0"/>
              </a:spcAft>
              <a:buClr>
                <a:schemeClr val="dk1"/>
              </a:buClr>
              <a:buSzPts val="2800"/>
              <a:buChar char="•"/>
            </a:pPr>
            <a:r>
              <a:rPr lang="en-US"/>
              <a:t>We know that there are systematic changes that need to take place to become fully accessible in our communication.</a:t>
            </a:r>
            <a:endParaRPr/>
          </a:p>
          <a:p>
            <a:pPr marL="228600" lvl="0" indent="-228600" algn="l" rtl="0">
              <a:lnSpc>
                <a:spcPct val="90000"/>
              </a:lnSpc>
              <a:spcBef>
                <a:spcPts val="1000"/>
              </a:spcBef>
              <a:spcAft>
                <a:spcPts val="0"/>
              </a:spcAft>
              <a:buClr>
                <a:schemeClr val="dk1"/>
              </a:buClr>
              <a:buSzPts val="2800"/>
              <a:buChar char="•"/>
            </a:pPr>
            <a:r>
              <a:rPr lang="en-US"/>
              <a:t>You can do the “easy stuff” right now.</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6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“Easy Stuff”</a:t>
            </a:r>
            <a:endParaRPr/>
          </a:p>
        </p:txBody>
      </p:sp>
      <p:sp>
        <p:nvSpPr>
          <p:cNvPr id="446" name="Google Shape;446;p6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a:t>Make the decision that your communication will be accessible; start with accessibility in mind, not as an afterthought.</a:t>
            </a:r>
            <a:endParaRPr/>
          </a:p>
          <a:p>
            <a:pPr marL="228600" lvl="0" indent="-228600" algn="l" rtl="0">
              <a:lnSpc>
                <a:spcPct val="90000"/>
              </a:lnSpc>
              <a:spcBef>
                <a:spcPts val="1000"/>
              </a:spcBef>
              <a:spcAft>
                <a:spcPts val="0"/>
              </a:spcAft>
              <a:buClr>
                <a:schemeClr val="dk1"/>
              </a:buClr>
              <a:buSzPts val="2800"/>
              <a:buChar char="•"/>
            </a:pPr>
            <a:r>
              <a:rPr lang="en-US"/>
              <a:t>Learn the basic premises of accessibility.</a:t>
            </a:r>
            <a:endParaRPr/>
          </a:p>
          <a:p>
            <a:pPr marL="228600" lvl="0" indent="-228600" algn="l" rtl="0">
              <a:lnSpc>
                <a:spcPct val="90000"/>
              </a:lnSpc>
              <a:spcBef>
                <a:spcPts val="1000"/>
              </a:spcBef>
              <a:spcAft>
                <a:spcPts val="0"/>
              </a:spcAft>
              <a:buClr>
                <a:schemeClr val="dk1"/>
              </a:buClr>
              <a:buSzPts val="2800"/>
              <a:buChar char="•"/>
            </a:pPr>
            <a:r>
              <a:rPr lang="en-US"/>
              <a:t>Learn some basic tools in the software you most commonly use.</a:t>
            </a:r>
            <a:endParaRPr/>
          </a:p>
          <a:p>
            <a:pPr marL="228600" lvl="0" indent="-228600" algn="l" rtl="0">
              <a:lnSpc>
                <a:spcPct val="90000"/>
              </a:lnSpc>
              <a:spcBef>
                <a:spcPts val="1000"/>
              </a:spcBef>
              <a:spcAft>
                <a:spcPts val="0"/>
              </a:spcAft>
              <a:buClr>
                <a:schemeClr val="dk1"/>
              </a:buClr>
              <a:buSzPts val="2800"/>
              <a:buChar char="•"/>
            </a:pPr>
            <a:r>
              <a:rPr lang="en-US"/>
              <a:t>Implement accessibility. Start Now.</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Questions?</a:t>
            </a:r>
            <a:endParaRPr/>
          </a:p>
        </p:txBody>
      </p:sp>
      <p:sp>
        <p:nvSpPr>
          <p:cNvPr id="452" name="Google Shape;452;p6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228600" lvl="0" indent="-50800" algn="l" rtl="0">
              <a:lnSpc>
                <a:spcPct val="90000"/>
              </a:lnSpc>
              <a:spcBef>
                <a:spcPts val="0"/>
              </a:spcBef>
              <a:spcAft>
                <a:spcPts val="0"/>
              </a:spcAft>
              <a:buClr>
                <a:schemeClr val="dk1"/>
              </a:buClr>
              <a:buSzPts val="2800"/>
              <a:buNone/>
            </a:pP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Thank You</a:t>
            </a:r>
            <a:endParaRPr/>
          </a:p>
        </p:txBody>
      </p:sp>
      <p:sp>
        <p:nvSpPr>
          <p:cNvPr id="458" name="Google Shape;458;p6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b="1"/>
              <a:t>KATS Network</a:t>
            </a:r>
            <a:endParaRPr/>
          </a:p>
          <a:p>
            <a:pPr marL="0" lvl="0" indent="0" algn="l" rtl="0">
              <a:lnSpc>
                <a:spcPct val="90000"/>
              </a:lnSpc>
              <a:spcBef>
                <a:spcPts val="1000"/>
              </a:spcBef>
              <a:spcAft>
                <a:spcPts val="0"/>
              </a:spcAft>
              <a:buClr>
                <a:schemeClr val="dk1"/>
              </a:buClr>
              <a:buSzPts val="2800"/>
              <a:buNone/>
            </a:pPr>
            <a:r>
              <a:rPr lang="en-US"/>
              <a:t>(800) 327-5287</a:t>
            </a:r>
            <a:endParaRPr/>
          </a:p>
          <a:p>
            <a:pPr marL="0" lvl="0" indent="0" algn="l" rtl="0">
              <a:lnSpc>
                <a:spcPct val="90000"/>
              </a:lnSpc>
              <a:spcBef>
                <a:spcPts val="1000"/>
              </a:spcBef>
              <a:spcAft>
                <a:spcPts val="0"/>
              </a:spcAft>
              <a:buClr>
                <a:schemeClr val="dk1"/>
              </a:buClr>
              <a:buSzPts val="2800"/>
              <a:buNone/>
            </a:pPr>
            <a:r>
              <a:rPr lang="en-US" u="sng">
                <a:solidFill>
                  <a:schemeClr val="hlink"/>
                </a:solidFill>
                <a:hlinkClick r:id="rId3"/>
              </a:rPr>
              <a:t>www.katsnet.org</a:t>
            </a:r>
            <a:endParaRPr/>
          </a:p>
          <a:p>
            <a:pPr marL="0" lvl="0" indent="0" algn="l" rtl="0">
              <a:lnSpc>
                <a:spcPct val="90000"/>
              </a:lnSpc>
              <a:spcBef>
                <a:spcPts val="1000"/>
              </a:spcBef>
              <a:spcAft>
                <a:spcPts val="0"/>
              </a:spcAft>
              <a:buClr>
                <a:schemeClr val="dk1"/>
              </a:buClr>
              <a:buSzPts val="2800"/>
              <a:buNone/>
            </a:pPr>
            <a:r>
              <a:rPr lang="en-US" u="sng">
                <a:solidFill>
                  <a:schemeClr val="hlink"/>
                </a:solidFill>
                <a:hlinkClick r:id="rId4"/>
              </a:rPr>
              <a:t>www.katsnet.at4all.com</a:t>
            </a:r>
            <a:endParaRPr/>
          </a:p>
          <a:p>
            <a:pPr marL="0" lvl="0" indent="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Tech Act</a:t>
            </a:r>
            <a:endParaRPr/>
          </a:p>
        </p:txBody>
      </p:sp>
      <p:sp>
        <p:nvSpPr>
          <p:cNvPr id="123" name="Google Shape;123;p18"/>
          <p:cNvSpPr txBox="1">
            <a:spLocks noGrp="1"/>
          </p:cNvSpPr>
          <p:nvPr>
            <p:ph type="body" idx="1"/>
          </p:nvPr>
        </p:nvSpPr>
        <p:spPr>
          <a:xfrm>
            <a:off x="2057400" y="1600200"/>
            <a:ext cx="7772400" cy="41910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400"/>
              <a:buChar char="•"/>
            </a:pPr>
            <a:r>
              <a:rPr lang="en-US" sz="2400"/>
              <a:t>States that receive federal funds under the Assistive Technology (AT) Act, are required by the AT Act to provide assurance of compliance with Section 508.</a:t>
            </a:r>
            <a:endParaRPr/>
          </a:p>
          <a:p>
            <a:pPr marL="228600" lvl="0" indent="-76200" algn="l" rtl="0">
              <a:lnSpc>
                <a:spcPct val="90000"/>
              </a:lnSpc>
              <a:spcBef>
                <a:spcPts val="1000"/>
              </a:spcBef>
              <a:spcAft>
                <a:spcPts val="0"/>
              </a:spcAft>
              <a:buClr>
                <a:schemeClr val="dk1"/>
              </a:buClr>
              <a:buSzPts val="2400"/>
              <a:buNone/>
            </a:pPr>
            <a:endParaRPr sz="2400"/>
          </a:p>
          <a:p>
            <a:pPr marL="228600" lvl="0" indent="-228600" algn="l" rtl="0">
              <a:lnSpc>
                <a:spcPct val="90000"/>
              </a:lnSpc>
              <a:spcBef>
                <a:spcPts val="1000"/>
              </a:spcBef>
              <a:spcAft>
                <a:spcPts val="0"/>
              </a:spcAft>
              <a:buClr>
                <a:schemeClr val="dk1"/>
              </a:buClr>
              <a:buSzPts val="2400"/>
              <a:buChar char="•"/>
            </a:pPr>
            <a:r>
              <a:rPr lang="en-US" sz="2400"/>
              <a:t>How many states receive funds under the AT Act?</a:t>
            </a:r>
            <a:endParaRPr/>
          </a:p>
          <a:p>
            <a:pPr marL="228600" lvl="0" indent="-76200" algn="l" rtl="0">
              <a:lnSpc>
                <a:spcPct val="90000"/>
              </a:lnSpc>
              <a:spcBef>
                <a:spcPts val="1000"/>
              </a:spcBef>
              <a:spcAft>
                <a:spcPts val="0"/>
              </a:spcAft>
              <a:buClr>
                <a:schemeClr val="dk1"/>
              </a:buClr>
              <a:buSzPts val="2400"/>
              <a:buNone/>
            </a:pPr>
            <a:endParaRPr sz="2400"/>
          </a:p>
          <a:p>
            <a:pPr marL="228600" lvl="0" indent="-228600" algn="l" rtl="0">
              <a:lnSpc>
                <a:spcPct val="90000"/>
              </a:lnSpc>
              <a:spcBef>
                <a:spcPts val="1000"/>
              </a:spcBef>
              <a:spcAft>
                <a:spcPts val="0"/>
              </a:spcAft>
              <a:buClr>
                <a:schemeClr val="dk1"/>
              </a:buClr>
              <a:buSzPts val="2400"/>
              <a:buChar char="•"/>
            </a:pPr>
            <a:r>
              <a:rPr lang="en-US" sz="2400"/>
              <a:t>How is it enforced on the state level for those states receiving AT Act funds?</a:t>
            </a:r>
            <a:endParaRPr sz="2000"/>
          </a:p>
        </p:txBody>
      </p:sp>
      <p:sp>
        <p:nvSpPr>
          <p:cNvPr id="124" name="Google Shape;12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9"/>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000"/>
              <a:t>Kentucky Accessible Information Technology (AIT) Law</a:t>
            </a:r>
            <a:endParaRPr/>
          </a:p>
        </p:txBody>
      </p:sp>
      <p:sp>
        <p:nvSpPr>
          <p:cNvPr id="131" name="Google Shape;131;p19"/>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lnSpc>
                <a:spcPct val="115000"/>
              </a:lnSpc>
              <a:spcBef>
                <a:spcPts val="500"/>
              </a:spcBef>
              <a:spcAft>
                <a:spcPts val="0"/>
              </a:spcAft>
              <a:buClr>
                <a:schemeClr val="dk1"/>
              </a:buClr>
              <a:buSzPts val="1100"/>
              <a:buFont typeface="Arial"/>
              <a:buNone/>
            </a:pPr>
            <a:r>
              <a:rPr lang="en-US" sz="3000">
                <a:latin typeface="Arial"/>
                <a:ea typeface="Arial"/>
                <a:cs typeface="Arial"/>
                <a:sym typeface="Arial"/>
              </a:rPr>
              <a:t>•</a:t>
            </a:r>
            <a:r>
              <a:rPr lang="en-US" sz="3000"/>
              <a:t>Passed by general assembly in 2000 – K.R.S. 61.980-61.988</a:t>
            </a:r>
            <a:endParaRPr sz="3000">
              <a:latin typeface="Arial"/>
              <a:ea typeface="Arial"/>
              <a:cs typeface="Arial"/>
              <a:sym typeface="Arial"/>
            </a:endParaRPr>
          </a:p>
          <a:p>
            <a:pPr marL="0" lvl="0" indent="0" algn="l" rtl="0">
              <a:lnSpc>
                <a:spcPct val="115000"/>
              </a:lnSpc>
              <a:spcBef>
                <a:spcPts val="1000"/>
              </a:spcBef>
              <a:spcAft>
                <a:spcPts val="0"/>
              </a:spcAft>
              <a:buClr>
                <a:schemeClr val="dk1"/>
              </a:buClr>
              <a:buSzPts val="1100"/>
              <a:buFont typeface="Arial"/>
              <a:buNone/>
            </a:pPr>
            <a:r>
              <a:rPr lang="en-US" sz="3000">
                <a:latin typeface="Arial"/>
                <a:ea typeface="Arial"/>
                <a:cs typeface="Arial"/>
                <a:sym typeface="Arial"/>
              </a:rPr>
              <a:t>•</a:t>
            </a:r>
            <a:r>
              <a:rPr lang="en-US" sz="3000"/>
              <a:t>All state or state-supported institutions utilize information technology resources that are accessible to people with disabilities.</a:t>
            </a:r>
            <a:endParaRPr sz="3000"/>
          </a:p>
          <a:p>
            <a:pPr marL="0" lvl="0" indent="0" algn="l" rtl="0">
              <a:lnSpc>
                <a:spcPct val="115000"/>
              </a:lnSpc>
              <a:spcBef>
                <a:spcPts val="1000"/>
              </a:spcBef>
              <a:spcAft>
                <a:spcPts val="0"/>
              </a:spcAft>
              <a:buClr>
                <a:schemeClr val="dk1"/>
              </a:buClr>
              <a:buSzPts val="1100"/>
              <a:buFont typeface="Arial"/>
              <a:buNone/>
            </a:pPr>
            <a:r>
              <a:rPr lang="en-US" sz="3000">
                <a:latin typeface="Arial"/>
                <a:ea typeface="Arial"/>
                <a:cs typeface="Arial"/>
                <a:sym typeface="Arial"/>
              </a:rPr>
              <a:t>•</a:t>
            </a:r>
            <a:r>
              <a:rPr lang="en-US" sz="3000"/>
              <a:t>Level of access provided by covered entities must be in compliance with federal Section 508 access standards</a:t>
            </a:r>
            <a:endParaRPr sz="3000"/>
          </a:p>
          <a:p>
            <a:pPr marL="0" lvl="0" indent="0" algn="l" rtl="0">
              <a:spcBef>
                <a:spcPts val="1000"/>
              </a:spcBef>
              <a:spcAft>
                <a:spcPts val="1000"/>
              </a:spcAft>
              <a:buNone/>
            </a:pPr>
            <a:endParaRPr sz="30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0"/>
          <p:cNvSpPr txBox="1">
            <a:spLocks noGrp="1"/>
          </p:cNvSpPr>
          <p:nvPr>
            <p:ph type="title"/>
          </p:nvPr>
        </p:nvSpPr>
        <p:spPr>
          <a:xfrm>
            <a:off x="838200" y="4999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21st Century Integrated Digital Experience Act</a:t>
            </a:r>
            <a:endParaRPr/>
          </a:p>
        </p:txBody>
      </p:sp>
      <p:sp>
        <p:nvSpPr>
          <p:cNvPr id="138" name="Google Shape;138;p20"/>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a:t>Requires all new and redesigned public-facing government websites to be accessible to people with disabilities.</a:t>
            </a:r>
            <a:endParaRPr/>
          </a:p>
          <a:p>
            <a:pPr marL="457200" lvl="0" indent="-342900" algn="l" rtl="0">
              <a:spcBef>
                <a:spcPts val="1000"/>
              </a:spcBef>
              <a:spcAft>
                <a:spcPts val="0"/>
              </a:spcAft>
              <a:buSzPts val="1800"/>
              <a:buChar char="•"/>
            </a:pPr>
            <a:r>
              <a:rPr lang="en-US"/>
              <a:t>Have a consistent appearance </a:t>
            </a:r>
            <a:endParaRPr/>
          </a:p>
          <a:p>
            <a:pPr marL="457200" lvl="0" indent="-342900" algn="l" rtl="0">
              <a:spcBef>
                <a:spcPts val="1000"/>
              </a:spcBef>
              <a:spcAft>
                <a:spcPts val="0"/>
              </a:spcAft>
              <a:buSzPts val="1800"/>
              <a:buChar char="•"/>
            </a:pPr>
            <a:r>
              <a:rPr lang="en-US"/>
              <a:t>Tested continually </a:t>
            </a:r>
            <a:endParaRPr/>
          </a:p>
          <a:p>
            <a:pPr marL="0" lvl="0" indent="0" algn="l" rtl="0">
              <a:spcBef>
                <a:spcPts val="1000"/>
              </a:spcBef>
              <a:spcAft>
                <a:spcPts val="1000"/>
              </a:spcAft>
              <a:buNone/>
            </a:pPr>
            <a:r>
              <a:rPr lang="en-US"/>
              <a: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6000"/>
              <a:buFont typeface="Calibri"/>
              <a:buNone/>
            </a:pPr>
            <a:r>
              <a:rPr lang="en-US"/>
              <a:t>What is accessible?</a:t>
            </a:r>
            <a:endParaRPr/>
          </a:p>
        </p:txBody>
      </p:sp>
      <p:sp>
        <p:nvSpPr>
          <p:cNvPr id="144" name="Google Shape;144;p2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88888"/>
              </a:buClr>
              <a:buSzPts val="2400"/>
              <a:buNone/>
            </a:pP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4735</Words>
  <Application>Microsoft Office PowerPoint</Application>
  <PresentationFormat>Widescreen</PresentationFormat>
  <Paragraphs>387</Paragraphs>
  <Slides>54</Slides>
  <Notes>54</Notes>
  <HiddenSlides>6</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54</vt:i4>
      </vt:variant>
    </vt:vector>
  </HeadingPairs>
  <TitlesOfParts>
    <vt:vector size="57" baseType="lpstr">
      <vt:lpstr>Arial</vt:lpstr>
      <vt:lpstr>Calibri</vt:lpstr>
      <vt:lpstr>Office Theme</vt:lpstr>
      <vt:lpstr>Creating Accessible Documents</vt:lpstr>
      <vt:lpstr>Goals for Today’s Presentation </vt:lpstr>
      <vt:lpstr>The Law</vt:lpstr>
      <vt:lpstr>Americans With Disabilities Act</vt:lpstr>
      <vt:lpstr>Section 508 of the Rehabilitation Act of 1973</vt:lpstr>
      <vt:lpstr>Tech Act</vt:lpstr>
      <vt:lpstr>Kentucky Accessible Information Technology (AIT) Law</vt:lpstr>
      <vt:lpstr>21st Century Integrated Digital Experience Act</vt:lpstr>
      <vt:lpstr>What is accessible?</vt:lpstr>
      <vt:lpstr>What is an “accessible” document?</vt:lpstr>
      <vt:lpstr>Who Needs Accessible Documents?</vt:lpstr>
      <vt:lpstr>How is this relevant to me?</vt:lpstr>
      <vt:lpstr>Remember</vt:lpstr>
      <vt:lpstr>Born Accessible</vt:lpstr>
      <vt:lpstr>Accessibility lives in the Visible and Invisible </vt:lpstr>
      <vt:lpstr>General Features of an Accessible Document</vt:lpstr>
      <vt:lpstr>Document Title</vt:lpstr>
      <vt:lpstr>Font Size &amp; Style</vt:lpstr>
      <vt:lpstr>Headings</vt:lpstr>
      <vt:lpstr>How do I add headings to my document?</vt:lpstr>
      <vt:lpstr>Update Style to Match Your Design</vt:lpstr>
      <vt:lpstr>Lists</vt:lpstr>
      <vt:lpstr>How to add lists to your document:</vt:lpstr>
      <vt:lpstr>Text Equivalent for Visuals</vt:lpstr>
      <vt:lpstr>What should the text equivalent be?</vt:lpstr>
      <vt:lpstr>Alt Text</vt:lpstr>
      <vt:lpstr>Text that is a “picture”</vt:lpstr>
      <vt:lpstr>PowerPoint Presentation</vt:lpstr>
      <vt:lpstr>PowerPoint Presentation</vt:lpstr>
      <vt:lpstr>Accessible Word Tables</vt:lpstr>
      <vt:lpstr>How do I make an accessible table?</vt:lpstr>
      <vt:lpstr>Setting Table Properties for Accessibility</vt:lpstr>
      <vt:lpstr>Tables</vt:lpstr>
      <vt:lpstr>Color and Color Contrast</vt:lpstr>
      <vt:lpstr>Color Contrast</vt:lpstr>
      <vt:lpstr>Color and Information</vt:lpstr>
      <vt:lpstr>Links</vt:lpstr>
      <vt:lpstr>Links - Inaccessible</vt:lpstr>
      <vt:lpstr>Links - Accessible</vt:lpstr>
      <vt:lpstr>Links (for printed copies)</vt:lpstr>
      <vt:lpstr>Inserting a link</vt:lpstr>
      <vt:lpstr>Text Boxes</vt:lpstr>
      <vt:lpstr>How to create “text boxes” with Styles</vt:lpstr>
      <vt:lpstr>Navigating the Accessible Word Document</vt:lpstr>
      <vt:lpstr>Exporting to a tagged PDF</vt:lpstr>
      <vt:lpstr>Challenges</vt:lpstr>
      <vt:lpstr>Checking for Accessibility</vt:lpstr>
      <vt:lpstr>Accessibility Checker</vt:lpstr>
      <vt:lpstr>No Mouse Challenge</vt:lpstr>
      <vt:lpstr>Involving People with Disabilities</vt:lpstr>
      <vt:lpstr>But, it’s not my job!? </vt:lpstr>
      <vt:lpstr>“Easy Stuff”</vt:lpstr>
      <vt:lpstr>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Accessible Documents</dc:title>
  <dc:creator>Brown, James A (OVR)</dc:creator>
  <cp:lastModifiedBy>Brown, James A (OVR)</cp:lastModifiedBy>
  <cp:revision>1</cp:revision>
  <dcterms:modified xsi:type="dcterms:W3CDTF">2019-09-19T10:48:07Z</dcterms:modified>
</cp:coreProperties>
</file>